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86" d="100"/>
          <a:sy n="86" d="100"/>
        </p:scale>
        <p:origin x="73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ctor quijano" userId="5b96ec476bc65b4d" providerId="LiveId" clId="{166CDE05-7FA5-4559-B031-1122B0E01F78}"/>
    <pc:docChg chg="modSld">
      <pc:chgData name="hector quijano" userId="5b96ec476bc65b4d" providerId="LiveId" clId="{166CDE05-7FA5-4559-B031-1122B0E01F78}" dt="2019-10-16T10:38:09.852" v="10" actId="20577"/>
      <pc:docMkLst>
        <pc:docMk/>
      </pc:docMkLst>
      <pc:sldChg chg="modSp">
        <pc:chgData name="hector quijano" userId="5b96ec476bc65b4d" providerId="LiveId" clId="{166CDE05-7FA5-4559-B031-1122B0E01F78}" dt="2019-10-14T11:50:09.959" v="8" actId="1076"/>
        <pc:sldMkLst>
          <pc:docMk/>
          <pc:sldMk cId="567725180" sldId="256"/>
        </pc:sldMkLst>
        <pc:picChg chg="mod">
          <ac:chgData name="hector quijano" userId="5b96ec476bc65b4d" providerId="LiveId" clId="{166CDE05-7FA5-4559-B031-1122B0E01F78}" dt="2019-10-14T11:50:09.959" v="8" actId="1076"/>
          <ac:picMkLst>
            <pc:docMk/>
            <pc:sldMk cId="567725180" sldId="256"/>
            <ac:picMk id="1026" creationId="{BD62F8E1-0A97-47B5-BEBA-2ABC647EA269}"/>
          </ac:picMkLst>
        </pc:picChg>
        <pc:picChg chg="mod">
          <ac:chgData name="hector quijano" userId="5b96ec476bc65b4d" providerId="LiveId" clId="{166CDE05-7FA5-4559-B031-1122B0E01F78}" dt="2019-10-14T11:45:24.940" v="4" actId="14100"/>
          <ac:picMkLst>
            <pc:docMk/>
            <pc:sldMk cId="567725180" sldId="256"/>
            <ac:picMk id="1030" creationId="{ACE1D106-A38F-4B7D-865B-D1A816184BF6}"/>
          </ac:picMkLst>
        </pc:picChg>
      </pc:sldChg>
      <pc:sldChg chg="modSp">
        <pc:chgData name="hector quijano" userId="5b96ec476bc65b4d" providerId="LiveId" clId="{166CDE05-7FA5-4559-B031-1122B0E01F78}" dt="2019-10-16T10:38:09.852" v="10" actId="20577"/>
        <pc:sldMkLst>
          <pc:docMk/>
          <pc:sldMk cId="102728391" sldId="263"/>
        </pc:sldMkLst>
        <pc:spChg chg="mod">
          <ac:chgData name="hector quijano" userId="5b96ec476bc65b4d" providerId="LiveId" clId="{166CDE05-7FA5-4559-B031-1122B0E01F78}" dt="2019-10-16T10:38:09.852" v="10" actId="20577"/>
          <ac:spMkLst>
            <pc:docMk/>
            <pc:sldMk cId="102728391" sldId="263"/>
            <ac:spMk id="9" creationId="{B69296BB-15FD-4393-82BD-688DAD89FC7A}"/>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10/16/2019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dirty="0"/>
              <a:t>10/16/2019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dirty="0"/>
              <a:t>10/16/2019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10/16/2019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10/16/2019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10/16/2019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10/16/2019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10/16/2019</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10/16/2019</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66" r:id="rId4"/>
    <p:sldLayoutId id="2147483653" r:id="rId5"/>
    <p:sldLayoutId id="2147483654" r:id="rId6"/>
    <p:sldLayoutId id="2147483655" r:id="rId7"/>
    <p:sldLayoutId id="2147483667" r:id="rId8"/>
    <p:sldLayoutId id="2147483657" r:id="rId9"/>
    <p:sldLayoutId id="2147483660" r:id="rId10"/>
    <p:sldLayoutId id="2147483661" r:id="rId11"/>
    <p:sldLayoutId id="2147483662" r:id="rId12"/>
    <p:sldLayoutId id="2147483663" r:id="rId13"/>
    <p:sldLayoutId id="2147483664" r:id="rId14"/>
    <p:sldLayoutId id="2147483668"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hyperlink" Target="mailto:luis@ceron.us.com" TargetMode="External"/><Relationship Id="rId3" Type="http://schemas.openxmlformats.org/officeDocument/2006/relationships/image" Target="../media/image2.png"/><Relationship Id="rId7" Type="http://schemas.openxmlformats.org/officeDocument/2006/relationships/hyperlink" Target="mailto:maurice@ceron.us.com"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mailto:hector@ceron.us.com" TargetMode="External"/><Relationship Id="rId5" Type="http://schemas.openxmlformats.org/officeDocument/2006/relationships/hyperlink" Target="mailto:newproject@ceron.us.com" TargetMode="External"/><Relationship Id="rId4" Type="http://schemas.openxmlformats.org/officeDocument/2006/relationships/hyperlink" Target="http://www.ceron.us.com/" TargetMode="External"/><Relationship Id="rId9" Type="http://schemas.openxmlformats.org/officeDocument/2006/relationships/hyperlink" Target="mailto:allans@ceron.us.com"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86A08ED-E307-4B0A-8CA0-648FEDDE97AC}"/>
              </a:ext>
            </a:extLst>
          </p:cNvPr>
          <p:cNvPicPr>
            <a:picLocks noChangeAspect="1"/>
          </p:cNvPicPr>
          <p:nvPr/>
        </p:nvPicPr>
        <p:blipFill>
          <a:blip r:embed="rId2"/>
          <a:stretch>
            <a:fillRect/>
          </a:stretch>
        </p:blipFill>
        <p:spPr>
          <a:xfrm>
            <a:off x="2291095" y="1875610"/>
            <a:ext cx="7609801" cy="1085367"/>
          </a:xfrm>
          <a:prstGeom prst="rect">
            <a:avLst/>
          </a:prstGeom>
        </p:spPr>
      </p:pic>
      <p:pic>
        <p:nvPicPr>
          <p:cNvPr id="5" name="Picture 4">
            <a:extLst>
              <a:ext uri="{FF2B5EF4-FFF2-40B4-BE49-F238E27FC236}">
                <a16:creationId xmlns:a16="http://schemas.microsoft.com/office/drawing/2014/main" id="{45932CC0-794A-4CEF-9A41-2B13C06DF885}"/>
              </a:ext>
            </a:extLst>
          </p:cNvPr>
          <p:cNvPicPr/>
          <p:nvPr/>
        </p:nvPicPr>
        <p:blipFill>
          <a:blip r:embed="rId3">
            <a:extLst>
              <a:ext uri="{28A0092B-C50C-407E-A947-70E740481C1C}">
                <a14:useLocalDpi xmlns:a14="http://schemas.microsoft.com/office/drawing/2010/main" val="0"/>
              </a:ext>
            </a:extLst>
          </a:blip>
          <a:stretch>
            <a:fillRect/>
          </a:stretch>
        </p:blipFill>
        <p:spPr>
          <a:xfrm>
            <a:off x="1654284" y="1739212"/>
            <a:ext cx="1074857" cy="1216330"/>
          </a:xfrm>
          <a:prstGeom prst="rect">
            <a:avLst/>
          </a:prstGeom>
        </p:spPr>
      </p:pic>
      <p:sp>
        <p:nvSpPr>
          <p:cNvPr id="6" name="Subtitle 2">
            <a:extLst>
              <a:ext uri="{FF2B5EF4-FFF2-40B4-BE49-F238E27FC236}">
                <a16:creationId xmlns:a16="http://schemas.microsoft.com/office/drawing/2014/main" id="{816F789F-80E6-4344-BE52-D3AA5435C9D5}"/>
              </a:ext>
            </a:extLst>
          </p:cNvPr>
          <p:cNvSpPr>
            <a:spLocks noGrp="1"/>
          </p:cNvSpPr>
          <p:nvPr>
            <p:ph type="subTitle" idx="1"/>
          </p:nvPr>
        </p:nvSpPr>
        <p:spPr>
          <a:xfrm>
            <a:off x="2567091" y="2819144"/>
            <a:ext cx="7057810" cy="464507"/>
          </a:xfrm>
        </p:spPr>
        <p:txBody>
          <a:bodyPr>
            <a:normAutofit fontScale="77500" lnSpcReduction="20000"/>
          </a:bodyPr>
          <a:lstStyle/>
          <a:p>
            <a:r>
              <a:rPr lang="en-US" sz="3100" b="1" dirty="0">
                <a:solidFill>
                  <a:schemeClr val="tx1"/>
                </a:solidFill>
              </a:rPr>
              <a:t>“COMPLETE RESOURCES CORRECT SOLUTIONS”</a:t>
            </a:r>
            <a:endParaRPr lang="en-US" dirty="0"/>
          </a:p>
        </p:txBody>
      </p:sp>
      <p:pic>
        <p:nvPicPr>
          <p:cNvPr id="3" name="Picture 2" descr="A close up of a hat&#10;&#10;Description automatically generated">
            <a:extLst>
              <a:ext uri="{FF2B5EF4-FFF2-40B4-BE49-F238E27FC236}">
                <a16:creationId xmlns:a16="http://schemas.microsoft.com/office/drawing/2014/main" id="{59962374-458A-4012-9F45-BA0B86DA7470}"/>
              </a:ext>
            </a:extLst>
          </p:cNvPr>
          <p:cNvPicPr>
            <a:picLocks noChangeAspect="1"/>
          </p:cNvPicPr>
          <p:nvPr/>
        </p:nvPicPr>
        <p:blipFill>
          <a:blip r:embed="rId4"/>
          <a:stretch>
            <a:fillRect/>
          </a:stretch>
        </p:blipFill>
        <p:spPr>
          <a:xfrm>
            <a:off x="4324106" y="3401715"/>
            <a:ext cx="3543781" cy="2362142"/>
          </a:xfrm>
          <a:prstGeom prst="rect">
            <a:avLst/>
          </a:prstGeom>
        </p:spPr>
      </p:pic>
      <p:pic>
        <p:nvPicPr>
          <p:cNvPr id="1026" name="Picture 2" descr="Image result for construction 40 years logo image">
            <a:extLst>
              <a:ext uri="{FF2B5EF4-FFF2-40B4-BE49-F238E27FC236}">
                <a16:creationId xmlns:a16="http://schemas.microsoft.com/office/drawing/2014/main" id="{BD62F8E1-0A97-47B5-BEBA-2ABC647EA26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42215" y="520995"/>
            <a:ext cx="2707560" cy="135461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image osha 30 construction logo">
            <a:extLst>
              <a:ext uri="{FF2B5EF4-FFF2-40B4-BE49-F238E27FC236}">
                <a16:creationId xmlns:a16="http://schemas.microsoft.com/office/drawing/2014/main" id="{ACE1D106-A38F-4B7D-865B-D1A816184BF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0122025">
            <a:off x="6457163" y="4497164"/>
            <a:ext cx="651926" cy="612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77251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ign lit up at night&#10;&#10;Description automatically generated">
            <a:extLst>
              <a:ext uri="{FF2B5EF4-FFF2-40B4-BE49-F238E27FC236}">
                <a16:creationId xmlns:a16="http://schemas.microsoft.com/office/drawing/2014/main" id="{8279F3AA-6AE5-403F-99D4-EA06D97D2A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87290" y="246917"/>
            <a:ext cx="7017419" cy="2438655"/>
          </a:xfrm>
          <a:prstGeom prst="rect">
            <a:avLst/>
          </a:prstGeom>
        </p:spPr>
      </p:pic>
      <p:sp>
        <p:nvSpPr>
          <p:cNvPr id="5" name="Rectangle 4">
            <a:extLst>
              <a:ext uri="{FF2B5EF4-FFF2-40B4-BE49-F238E27FC236}">
                <a16:creationId xmlns:a16="http://schemas.microsoft.com/office/drawing/2014/main" id="{9C8AFEDB-5D43-4F19-AB62-7068DB86EA38}"/>
              </a:ext>
            </a:extLst>
          </p:cNvPr>
          <p:cNvSpPr/>
          <p:nvPr/>
        </p:nvSpPr>
        <p:spPr>
          <a:xfrm>
            <a:off x="4869124" y="2967335"/>
            <a:ext cx="2453749" cy="461665"/>
          </a:xfrm>
          <a:prstGeom prst="rect">
            <a:avLst/>
          </a:prstGeom>
        </p:spPr>
        <p:txBody>
          <a:bodyPr wrap="none">
            <a:spAutoFit/>
          </a:bodyPr>
          <a:lstStyle/>
          <a:p>
            <a:r>
              <a:rPr lang="en-US" sz="2400" dirty="0">
                <a:solidFill>
                  <a:srgbClr val="002060"/>
                </a:solidFill>
                <a:effectLst>
                  <a:outerShdw blurRad="50800" dist="38100" dir="2700000" algn="tl">
                    <a:srgbClr val="000000">
                      <a:alpha val="40000"/>
                    </a:srgbClr>
                  </a:outerShdw>
                </a:effectLst>
                <a:latin typeface="Times New Roman" panose="02020603050405020304" pitchFamily="18" charset="0"/>
                <a:ea typeface="Times New Roman" panose="02020603050405020304" pitchFamily="18" charset="0"/>
                <a:cs typeface="Times New Roman" panose="02020603050405020304" pitchFamily="18" charset="0"/>
              </a:rPr>
              <a:t>History, continued</a:t>
            </a:r>
            <a:endParaRPr lang="en-US" sz="2400" dirty="0">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34A0EA11-30A1-4EDB-AF92-01DF075574B9}"/>
              </a:ext>
            </a:extLst>
          </p:cNvPr>
          <p:cNvSpPr/>
          <p:nvPr/>
        </p:nvSpPr>
        <p:spPr>
          <a:xfrm>
            <a:off x="3529963" y="3584199"/>
            <a:ext cx="5132070" cy="368755"/>
          </a:xfrm>
          <a:prstGeom prst="rect">
            <a:avLst/>
          </a:prstGeom>
        </p:spPr>
        <p:txBody>
          <a:bodyPr wrap="square">
            <a:spAutoFit/>
          </a:bodyPr>
          <a:lstStyle/>
          <a:p>
            <a:pPr marL="228600" marR="0">
              <a:lnSpc>
                <a:spcPct val="107000"/>
              </a:lnSpc>
              <a:spcBef>
                <a:spcPts val="0"/>
              </a:spcBef>
              <a:spcAft>
                <a:spcPts val="800"/>
              </a:spcAft>
            </a:pPr>
            <a:r>
              <a:rPr lang="en-US" dirty="0">
                <a:latin typeface="Times New Roman" panose="02020603050405020304" pitchFamily="18" charset="0"/>
                <a:ea typeface="Calibri" panose="020F0502020204030204" pitchFamily="34" charset="0"/>
                <a:cs typeface="Times New Roman" panose="02020603050405020304" pitchFamily="18" charset="0"/>
              </a:rPr>
              <a:t>From 2000 to 2019 Ceron Management completed:</a:t>
            </a:r>
          </a:p>
        </p:txBody>
      </p:sp>
      <p:sp>
        <p:nvSpPr>
          <p:cNvPr id="7" name="Rectangle 6">
            <a:extLst>
              <a:ext uri="{FF2B5EF4-FFF2-40B4-BE49-F238E27FC236}">
                <a16:creationId xmlns:a16="http://schemas.microsoft.com/office/drawing/2014/main" id="{5BCD2222-063A-413B-AA8B-976359678FDF}"/>
              </a:ext>
            </a:extLst>
          </p:cNvPr>
          <p:cNvSpPr/>
          <p:nvPr/>
        </p:nvSpPr>
        <p:spPr>
          <a:xfrm>
            <a:off x="2882262" y="4108153"/>
            <a:ext cx="6427472" cy="1850571"/>
          </a:xfrm>
          <a:prstGeom prst="rect">
            <a:avLst/>
          </a:prstGeom>
        </p:spPr>
        <p:txBody>
          <a:bodyPr wrap="square">
            <a:spAutoFit/>
          </a:bodyPr>
          <a:lstStyle/>
          <a:p>
            <a:pPr marL="342900" indent="-342900">
              <a:lnSpc>
                <a:spcPct val="107000"/>
              </a:lnSpc>
              <a:buFont typeface="Arial" panose="020B0604020202020204" pitchFamily="34" charset="0"/>
              <a:buChar char="•"/>
              <a:tabLst>
                <a:tab pos="685800"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Westfield Presbyterian Church Westfield, NJ</a:t>
            </a:r>
          </a:p>
          <a:p>
            <a:pPr marL="342900" marR="0" lvl="0" indent="-342900">
              <a:lnSpc>
                <a:spcPct val="107000"/>
              </a:lnSpc>
              <a:spcBef>
                <a:spcPts val="0"/>
              </a:spcBef>
              <a:spcAft>
                <a:spcPts val="0"/>
              </a:spcAft>
              <a:buFont typeface="Arial" panose="020B0604020202020204" pitchFamily="34" charset="0"/>
              <a:buChar char="•"/>
              <a:tabLst>
                <a:tab pos="685800"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Insurance Claim Operating Engineers Local 825 Springfield, NJ</a:t>
            </a:r>
          </a:p>
          <a:p>
            <a:pPr marL="342900" marR="0" lvl="0" indent="-342900">
              <a:lnSpc>
                <a:spcPct val="107000"/>
              </a:lnSpc>
              <a:spcBef>
                <a:spcPts val="0"/>
              </a:spcBef>
              <a:spcAft>
                <a:spcPts val="0"/>
              </a:spcAft>
              <a:buFont typeface="Arial" panose="020B0604020202020204" pitchFamily="34" charset="0"/>
              <a:buChar char="•"/>
              <a:tabLst>
                <a:tab pos="685800"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Cintas National Account in: Corpus Christi, Texas; Runnemede, NJ; Nashville, TN</a:t>
            </a:r>
          </a:p>
          <a:p>
            <a:pPr marL="342900" marR="0" lvl="0" indent="-342900">
              <a:lnSpc>
                <a:spcPct val="107000"/>
              </a:lnSpc>
              <a:spcBef>
                <a:spcPts val="0"/>
              </a:spcBef>
              <a:spcAft>
                <a:spcPts val="0"/>
              </a:spcAft>
              <a:buFont typeface="Arial" panose="020B0604020202020204" pitchFamily="34" charset="0"/>
              <a:buChar char="•"/>
              <a:tabLst>
                <a:tab pos="685800"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Extra Storage Space, Harrison, NJ</a:t>
            </a:r>
          </a:p>
          <a:p>
            <a:pPr marL="342900" marR="0" lvl="0" indent="-342900">
              <a:lnSpc>
                <a:spcPct val="107000"/>
              </a:lnSpc>
              <a:spcBef>
                <a:spcPts val="0"/>
              </a:spcBef>
              <a:spcAft>
                <a:spcPts val="0"/>
              </a:spcAft>
              <a:buFont typeface="Arial" panose="020B0604020202020204" pitchFamily="34" charset="0"/>
              <a:buChar char="•"/>
              <a:tabLst>
                <a:tab pos="685800"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Hand &amp; Stone Spa, Bayonne, NJ</a:t>
            </a: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829286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9E1BCF8-C6EC-4BC9-9F9B-4CC6DF751299}"/>
              </a:ext>
            </a:extLst>
          </p:cNvPr>
          <p:cNvPicPr>
            <a:picLocks noChangeAspect="1"/>
          </p:cNvPicPr>
          <p:nvPr/>
        </p:nvPicPr>
        <p:blipFill>
          <a:blip r:embed="rId2"/>
          <a:stretch>
            <a:fillRect/>
          </a:stretch>
        </p:blipFill>
        <p:spPr>
          <a:xfrm>
            <a:off x="2595294" y="212046"/>
            <a:ext cx="7001412" cy="2441448"/>
          </a:xfrm>
          <a:prstGeom prst="rect">
            <a:avLst/>
          </a:prstGeom>
        </p:spPr>
      </p:pic>
      <p:sp>
        <p:nvSpPr>
          <p:cNvPr id="5" name="Rectangle 4">
            <a:extLst>
              <a:ext uri="{FF2B5EF4-FFF2-40B4-BE49-F238E27FC236}">
                <a16:creationId xmlns:a16="http://schemas.microsoft.com/office/drawing/2014/main" id="{ADCB5D82-3270-422F-896F-F6FFE9E5A62E}"/>
              </a:ext>
            </a:extLst>
          </p:cNvPr>
          <p:cNvSpPr/>
          <p:nvPr/>
        </p:nvSpPr>
        <p:spPr>
          <a:xfrm>
            <a:off x="2679557" y="628854"/>
            <a:ext cx="2683308" cy="369332"/>
          </a:xfrm>
          <a:prstGeom prst="rect">
            <a:avLst/>
          </a:prstGeom>
        </p:spPr>
        <p:txBody>
          <a:bodyPr wrap="square">
            <a:spAutoFit/>
          </a:bodyPr>
          <a:lstStyle/>
          <a:p>
            <a:r>
              <a:rPr lang="en-US" b="1" dirty="0">
                <a:latin typeface="Times New Roman" panose="02020603050405020304" pitchFamily="18" charset="0"/>
                <a:cs typeface="Times New Roman" panose="02020603050405020304" pitchFamily="18" charset="0"/>
              </a:rPr>
              <a:t>Penn Station Newark, NJ </a:t>
            </a:r>
          </a:p>
        </p:txBody>
      </p:sp>
      <p:sp>
        <p:nvSpPr>
          <p:cNvPr id="6" name="Rectangle 5">
            <a:extLst>
              <a:ext uri="{FF2B5EF4-FFF2-40B4-BE49-F238E27FC236}">
                <a16:creationId xmlns:a16="http://schemas.microsoft.com/office/drawing/2014/main" id="{7B9C10BF-0418-4B01-BA7D-EE6EB7729F39}"/>
              </a:ext>
            </a:extLst>
          </p:cNvPr>
          <p:cNvSpPr/>
          <p:nvPr/>
        </p:nvSpPr>
        <p:spPr>
          <a:xfrm>
            <a:off x="4859123" y="2868411"/>
            <a:ext cx="2473754" cy="460895"/>
          </a:xfrm>
          <a:prstGeom prst="rect">
            <a:avLst/>
          </a:prstGeom>
        </p:spPr>
        <p:txBody>
          <a:bodyPr wrap="none">
            <a:spAutoFit/>
          </a:bodyPr>
          <a:lstStyle/>
          <a:p>
            <a:pPr algn="ctr">
              <a:lnSpc>
                <a:spcPct val="107000"/>
              </a:lnSpc>
              <a:spcAft>
                <a:spcPts val="800"/>
              </a:spcAft>
            </a:pPr>
            <a:r>
              <a:rPr lang="en-US" sz="2400" dirty="0">
                <a:solidFill>
                  <a:srgbClr val="002060"/>
                </a:solidFill>
                <a:effectLst>
                  <a:outerShdw blurRad="50800" dist="38100" dir="2700000" algn="tl">
                    <a:srgbClr val="000000">
                      <a:alpha val="40000"/>
                    </a:srgbClr>
                  </a:outerShdw>
                </a:effectLst>
                <a:latin typeface="Times New Roman" panose="02020603050405020304" pitchFamily="18" charset="0"/>
                <a:ea typeface="Times New Roman" panose="02020603050405020304" pitchFamily="18" charset="0"/>
                <a:cs typeface="Times New Roman" panose="02020603050405020304" pitchFamily="18" charset="0"/>
              </a:rPr>
              <a:t>Areas of Expertise</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id="{9B5475C1-EDB8-45B6-8160-D6C043D1F8AD}"/>
              </a:ext>
            </a:extLst>
          </p:cNvPr>
          <p:cNvSpPr/>
          <p:nvPr/>
        </p:nvSpPr>
        <p:spPr>
          <a:xfrm>
            <a:off x="2595294" y="3739663"/>
            <a:ext cx="3977268" cy="2904962"/>
          </a:xfrm>
          <a:prstGeom prst="rect">
            <a:avLst/>
          </a:prstGeom>
        </p:spPr>
        <p:txBody>
          <a:bodyPr wrap="square">
            <a:spAutoFit/>
          </a:bodyPr>
          <a:lstStyle/>
          <a:p>
            <a:pPr marL="342900" marR="0" lvl="0" indent="-342900">
              <a:lnSpc>
                <a:spcPct val="107000"/>
              </a:lnSpc>
              <a:spcBef>
                <a:spcPts val="0"/>
              </a:spcBef>
              <a:spcAft>
                <a:spcPts val="600"/>
              </a:spcAft>
              <a:buFont typeface="Arial" panose="020B0604020202020204" pitchFamily="34" charset="0"/>
              <a:buChar char="•"/>
              <a:tabLst>
                <a:tab pos="457200"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Educational</a:t>
            </a:r>
          </a:p>
          <a:p>
            <a:pPr marL="342900" marR="0" lvl="0" indent="-342900">
              <a:lnSpc>
                <a:spcPct val="107000"/>
              </a:lnSpc>
              <a:spcBef>
                <a:spcPts val="0"/>
              </a:spcBef>
              <a:spcAft>
                <a:spcPts val="600"/>
              </a:spcAft>
              <a:buFont typeface="Arial" panose="020B0604020202020204" pitchFamily="34" charset="0"/>
              <a:buChar char="•"/>
              <a:tabLst>
                <a:tab pos="457200"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Banks</a:t>
            </a:r>
          </a:p>
          <a:p>
            <a:pPr marL="342900" marR="0" lvl="0" indent="-342900">
              <a:lnSpc>
                <a:spcPct val="107000"/>
              </a:lnSpc>
              <a:spcBef>
                <a:spcPts val="0"/>
              </a:spcBef>
              <a:spcAft>
                <a:spcPts val="600"/>
              </a:spcAft>
              <a:buFont typeface="Arial" panose="020B0604020202020204" pitchFamily="34" charset="0"/>
              <a:buChar char="•"/>
              <a:tabLst>
                <a:tab pos="457200"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Places of Worship</a:t>
            </a:r>
          </a:p>
          <a:p>
            <a:pPr marL="342900" marR="0" lvl="0" indent="-342900">
              <a:lnSpc>
                <a:spcPct val="107000"/>
              </a:lnSpc>
              <a:spcBef>
                <a:spcPts val="0"/>
              </a:spcBef>
              <a:spcAft>
                <a:spcPts val="600"/>
              </a:spcAft>
              <a:buFont typeface="Arial" panose="020B0604020202020204" pitchFamily="34" charset="0"/>
              <a:buChar char="•"/>
              <a:tabLst>
                <a:tab pos="457200"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National/International Restaurants &amp; Franchises</a:t>
            </a:r>
          </a:p>
          <a:p>
            <a:pPr marL="342900" marR="0" lvl="0" indent="-342900">
              <a:lnSpc>
                <a:spcPct val="107000"/>
              </a:lnSpc>
              <a:spcBef>
                <a:spcPts val="0"/>
              </a:spcBef>
              <a:spcAft>
                <a:spcPts val="600"/>
              </a:spcAft>
              <a:buFont typeface="Arial" panose="020B0604020202020204" pitchFamily="34" charset="0"/>
              <a:buChar char="•"/>
              <a:tabLst>
                <a:tab pos="457200"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Health / Nursing Homes</a:t>
            </a:r>
          </a:p>
          <a:p>
            <a:pPr marL="342900" marR="0" lvl="0" indent="-342900">
              <a:lnSpc>
                <a:spcPct val="107000"/>
              </a:lnSpc>
              <a:spcBef>
                <a:spcPts val="0"/>
              </a:spcBef>
              <a:spcAft>
                <a:spcPts val="600"/>
              </a:spcAft>
              <a:buFont typeface="Arial" panose="020B0604020202020204" pitchFamily="34" charset="0"/>
              <a:buChar char="•"/>
              <a:tabLst>
                <a:tab pos="457200"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Public Safety</a:t>
            </a:r>
          </a:p>
          <a:p>
            <a:pPr marL="342900" marR="0" lvl="0" indent="-342900">
              <a:lnSpc>
                <a:spcPct val="107000"/>
              </a:lnSpc>
              <a:spcBef>
                <a:spcPts val="0"/>
              </a:spcBef>
              <a:spcAft>
                <a:spcPts val="600"/>
              </a:spcAft>
              <a:buFont typeface="Arial" panose="020B0604020202020204" pitchFamily="34" charset="0"/>
              <a:buChar char="•"/>
              <a:tabLst>
                <a:tab pos="457200"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Office Buildings</a:t>
            </a: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Rectangle 7">
            <a:extLst>
              <a:ext uri="{FF2B5EF4-FFF2-40B4-BE49-F238E27FC236}">
                <a16:creationId xmlns:a16="http://schemas.microsoft.com/office/drawing/2014/main" id="{4BF5EE91-5E0C-45B1-B5EE-926B236A8BBC}"/>
              </a:ext>
            </a:extLst>
          </p:cNvPr>
          <p:cNvSpPr/>
          <p:nvPr/>
        </p:nvSpPr>
        <p:spPr>
          <a:xfrm>
            <a:off x="6909972" y="3739663"/>
            <a:ext cx="2686734" cy="2608599"/>
          </a:xfrm>
          <a:prstGeom prst="rect">
            <a:avLst/>
          </a:prstGeom>
        </p:spPr>
        <p:txBody>
          <a:bodyPr wrap="square">
            <a:spAutoFit/>
          </a:bodyPr>
          <a:lstStyle/>
          <a:p>
            <a:pPr marL="342900" marR="0" lvl="0" indent="-342900">
              <a:lnSpc>
                <a:spcPct val="107000"/>
              </a:lnSpc>
              <a:spcBef>
                <a:spcPts val="0"/>
              </a:spcBef>
              <a:spcAft>
                <a:spcPts val="600"/>
              </a:spcAft>
              <a:buFont typeface="Arial" panose="020B0604020202020204" pitchFamily="34" charset="0"/>
              <a:buChar char="•"/>
              <a:tabLst>
                <a:tab pos="457200"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Retail/Malls</a:t>
            </a:r>
          </a:p>
          <a:p>
            <a:pPr marL="342900" marR="0" lvl="0" indent="-342900">
              <a:lnSpc>
                <a:spcPct val="107000"/>
              </a:lnSpc>
              <a:spcBef>
                <a:spcPts val="0"/>
              </a:spcBef>
              <a:spcAft>
                <a:spcPts val="600"/>
              </a:spcAft>
              <a:buFont typeface="Arial" panose="020B0604020202020204" pitchFamily="34" charset="0"/>
              <a:buChar char="•"/>
              <a:tabLst>
                <a:tab pos="457200"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Manufacturing Plants</a:t>
            </a:r>
          </a:p>
          <a:p>
            <a:pPr marL="342900" marR="0" lvl="0" indent="-342900">
              <a:lnSpc>
                <a:spcPct val="107000"/>
              </a:lnSpc>
              <a:spcBef>
                <a:spcPts val="0"/>
              </a:spcBef>
              <a:spcAft>
                <a:spcPts val="600"/>
              </a:spcAft>
              <a:buFont typeface="Arial" panose="020B0604020202020204" pitchFamily="34" charset="0"/>
              <a:buChar char="•"/>
              <a:tabLst>
                <a:tab pos="457200"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Correctional Facilities </a:t>
            </a:r>
          </a:p>
          <a:p>
            <a:pPr marL="342900" marR="0" lvl="0" indent="-342900">
              <a:lnSpc>
                <a:spcPct val="107000"/>
              </a:lnSpc>
              <a:spcBef>
                <a:spcPts val="0"/>
              </a:spcBef>
              <a:spcAft>
                <a:spcPts val="600"/>
              </a:spcAft>
              <a:buFont typeface="Arial" panose="020B0604020202020204" pitchFamily="34" charset="0"/>
              <a:buChar char="•"/>
              <a:tabLst>
                <a:tab pos="457200"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Public Transportation</a:t>
            </a:r>
          </a:p>
          <a:p>
            <a:pPr marL="342900" marR="0" lvl="0" indent="-342900">
              <a:lnSpc>
                <a:spcPct val="107000"/>
              </a:lnSpc>
              <a:spcBef>
                <a:spcPts val="0"/>
              </a:spcBef>
              <a:spcAft>
                <a:spcPts val="600"/>
              </a:spcAft>
              <a:buFont typeface="Arial" panose="020B0604020202020204" pitchFamily="34" charset="0"/>
              <a:buChar char="•"/>
              <a:tabLst>
                <a:tab pos="457200"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Airports</a:t>
            </a:r>
          </a:p>
          <a:p>
            <a:pPr marL="342900" marR="0" lvl="0" indent="-342900">
              <a:lnSpc>
                <a:spcPct val="107000"/>
              </a:lnSpc>
              <a:spcBef>
                <a:spcPts val="0"/>
              </a:spcBef>
              <a:spcAft>
                <a:spcPts val="600"/>
              </a:spcAft>
              <a:buFont typeface="Arial" panose="020B0604020202020204" pitchFamily="34" charset="0"/>
              <a:buChar char="•"/>
              <a:tabLst>
                <a:tab pos="457200"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Supermarkets</a:t>
            </a:r>
          </a:p>
          <a:p>
            <a:pPr marL="342900" marR="0" lvl="0" indent="-342900">
              <a:lnSpc>
                <a:spcPct val="107000"/>
              </a:lnSpc>
              <a:spcBef>
                <a:spcPts val="0"/>
              </a:spcBef>
              <a:spcAft>
                <a:spcPts val="600"/>
              </a:spcAft>
              <a:buFont typeface="Arial" panose="020B0604020202020204" pitchFamily="34" charset="0"/>
              <a:buChar char="•"/>
              <a:tabLst>
                <a:tab pos="457200"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Museums</a:t>
            </a: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083683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ign on the side of a building&#10;&#10;Description automatically generated">
            <a:extLst>
              <a:ext uri="{FF2B5EF4-FFF2-40B4-BE49-F238E27FC236}">
                <a16:creationId xmlns:a16="http://schemas.microsoft.com/office/drawing/2014/main" id="{80C275E8-1E16-42D2-9B72-71C180398E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2705" y="232685"/>
            <a:ext cx="7006589" cy="2441448"/>
          </a:xfrm>
          <a:prstGeom prst="rect">
            <a:avLst/>
          </a:prstGeom>
        </p:spPr>
      </p:pic>
      <p:sp>
        <p:nvSpPr>
          <p:cNvPr id="5" name="Rectangle 4">
            <a:extLst>
              <a:ext uri="{FF2B5EF4-FFF2-40B4-BE49-F238E27FC236}">
                <a16:creationId xmlns:a16="http://schemas.microsoft.com/office/drawing/2014/main" id="{29D56D05-C202-4984-8F21-BAD30E42ADDE}"/>
              </a:ext>
            </a:extLst>
          </p:cNvPr>
          <p:cNvSpPr/>
          <p:nvPr/>
        </p:nvSpPr>
        <p:spPr>
          <a:xfrm>
            <a:off x="6635231" y="1780381"/>
            <a:ext cx="2040139" cy="369332"/>
          </a:xfrm>
          <a:prstGeom prst="rect">
            <a:avLst/>
          </a:prstGeom>
        </p:spPr>
        <p:txBody>
          <a:bodyPr wrap="square">
            <a:spAutoFit/>
          </a:bodyPr>
          <a:lstStyle/>
          <a:p>
            <a:r>
              <a:rPr lang="en-US" b="1" dirty="0">
                <a:latin typeface="Times New Roman" panose="02020603050405020304" pitchFamily="18" charset="0"/>
                <a:cs typeface="Times New Roman" panose="02020603050405020304" pitchFamily="18" charset="0"/>
              </a:rPr>
              <a:t>National Accoun</a:t>
            </a:r>
            <a:r>
              <a:rPr lang="en-US" b="1" dirty="0"/>
              <a:t>ts</a:t>
            </a:r>
          </a:p>
        </p:txBody>
      </p:sp>
      <p:sp>
        <p:nvSpPr>
          <p:cNvPr id="6" name="Rectangle 5">
            <a:extLst>
              <a:ext uri="{FF2B5EF4-FFF2-40B4-BE49-F238E27FC236}">
                <a16:creationId xmlns:a16="http://schemas.microsoft.com/office/drawing/2014/main" id="{C632C6DA-D7EF-45D8-9EC7-C25447CD5C37}"/>
              </a:ext>
            </a:extLst>
          </p:cNvPr>
          <p:cNvSpPr/>
          <p:nvPr/>
        </p:nvSpPr>
        <p:spPr>
          <a:xfrm>
            <a:off x="4859122" y="3198553"/>
            <a:ext cx="2473754" cy="460895"/>
          </a:xfrm>
          <a:prstGeom prst="rect">
            <a:avLst/>
          </a:prstGeom>
        </p:spPr>
        <p:txBody>
          <a:bodyPr wrap="none">
            <a:spAutoFit/>
          </a:bodyPr>
          <a:lstStyle/>
          <a:p>
            <a:pPr algn="ctr">
              <a:lnSpc>
                <a:spcPct val="107000"/>
              </a:lnSpc>
              <a:spcAft>
                <a:spcPts val="800"/>
              </a:spcAft>
            </a:pPr>
            <a:r>
              <a:rPr lang="en-US" sz="2400" dirty="0">
                <a:solidFill>
                  <a:srgbClr val="002060"/>
                </a:solidFill>
                <a:effectLst>
                  <a:outerShdw blurRad="50800" dist="38100" dir="2700000" algn="tl">
                    <a:srgbClr val="000000">
                      <a:alpha val="40000"/>
                    </a:srgbClr>
                  </a:outerShdw>
                </a:effectLst>
                <a:latin typeface="Times New Roman" panose="02020603050405020304" pitchFamily="18" charset="0"/>
                <a:ea typeface="Times New Roman" panose="02020603050405020304" pitchFamily="18" charset="0"/>
                <a:cs typeface="Times New Roman" panose="02020603050405020304" pitchFamily="18" charset="0"/>
              </a:rPr>
              <a:t>Areas of Expertise</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id="{5A067C81-9658-4F3A-A23C-60C721CE98FF}"/>
              </a:ext>
            </a:extLst>
          </p:cNvPr>
          <p:cNvSpPr/>
          <p:nvPr/>
        </p:nvSpPr>
        <p:spPr>
          <a:xfrm>
            <a:off x="2592705" y="4066798"/>
            <a:ext cx="2473754" cy="1669944"/>
          </a:xfrm>
          <a:prstGeom prst="rect">
            <a:avLst/>
          </a:prstGeom>
        </p:spPr>
        <p:txBody>
          <a:bodyPr wrap="square">
            <a:spAutoFit/>
          </a:bodyPr>
          <a:lstStyle/>
          <a:p>
            <a:pPr marL="285750" marR="0" lvl="0" indent="-285750">
              <a:lnSpc>
                <a:spcPct val="107000"/>
              </a:lnSpc>
              <a:spcBef>
                <a:spcPts val="0"/>
              </a:spcBef>
              <a:spcAft>
                <a:spcPts val="600"/>
              </a:spcAft>
              <a:buFont typeface="Arial" panose="020B0604020202020204" pitchFamily="34" charset="0"/>
              <a:buChar char="•"/>
              <a:tabLst>
                <a:tab pos="457200" algn="l"/>
              </a:tabLst>
            </a:pPr>
            <a:r>
              <a:rPr lang="en-US" dirty="0">
                <a:latin typeface="Times New Roman" panose="02020603050405020304" pitchFamily="18" charset="0"/>
                <a:cs typeface="Times New Roman" panose="02020603050405020304" pitchFamily="18" charset="0"/>
              </a:rPr>
              <a:t>Storage Facilities</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600"/>
              </a:spcAft>
              <a:buFont typeface="Arial" panose="020B0604020202020204" pitchFamily="34" charset="0"/>
              <a:buChar char="•"/>
              <a:tabLst>
                <a:tab pos="457200"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National Accounts </a:t>
            </a:r>
          </a:p>
          <a:p>
            <a:pPr marL="285750" lvl="0" indent="-285750">
              <a:buFont typeface="Arial" panose="020B0604020202020204" pitchFamily="34" charset="0"/>
              <a:buChar char="•"/>
            </a:pPr>
            <a:r>
              <a:rPr lang="en-US" dirty="0">
                <a:latin typeface="Times New Roman" panose="02020603050405020304" pitchFamily="18" charset="0"/>
                <a:ea typeface="Calibri" panose="020F0502020204030204" pitchFamily="34" charset="0"/>
                <a:cs typeface="Times New Roman" panose="02020603050405020304" pitchFamily="18" charset="0"/>
              </a:rPr>
              <a:t> Parking Decks</a:t>
            </a:r>
          </a:p>
          <a:p>
            <a:pPr marL="285750" lvl="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 Pharmaceutical</a:t>
            </a:r>
          </a:p>
          <a:p>
            <a:pPr marL="285750" lvl="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 Casinos </a:t>
            </a:r>
            <a:endParaRPr lang="en-US" dirty="0"/>
          </a:p>
        </p:txBody>
      </p:sp>
      <p:sp>
        <p:nvSpPr>
          <p:cNvPr id="8" name="Rectangle 7">
            <a:extLst>
              <a:ext uri="{FF2B5EF4-FFF2-40B4-BE49-F238E27FC236}">
                <a16:creationId xmlns:a16="http://schemas.microsoft.com/office/drawing/2014/main" id="{92805F8D-2AD8-476B-B225-C704FB216978}"/>
              </a:ext>
            </a:extLst>
          </p:cNvPr>
          <p:cNvSpPr/>
          <p:nvPr/>
        </p:nvSpPr>
        <p:spPr>
          <a:xfrm>
            <a:off x="6276973" y="4066798"/>
            <a:ext cx="3322321" cy="1669944"/>
          </a:xfrm>
          <a:prstGeom prst="rect">
            <a:avLst/>
          </a:prstGeom>
        </p:spPr>
        <p:txBody>
          <a:bodyPr wrap="square">
            <a:spAutoFit/>
          </a:bodyPr>
          <a:lstStyle/>
          <a:p>
            <a:pPr marL="342900" marR="0" lvl="0" indent="-342900">
              <a:lnSpc>
                <a:spcPct val="107000"/>
              </a:lnSpc>
              <a:spcBef>
                <a:spcPts val="0"/>
              </a:spcBef>
              <a:spcAft>
                <a:spcPts val="600"/>
              </a:spcAft>
              <a:buFont typeface="Arial" panose="020B0604020202020204" pitchFamily="34" charset="0"/>
              <a:buChar char="•"/>
              <a:tabLst>
                <a:tab pos="457200"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Diplomat’s Office and Homes</a:t>
            </a:r>
          </a:p>
          <a:p>
            <a:pPr marL="342900" marR="0" lvl="0" indent="-342900">
              <a:lnSpc>
                <a:spcPct val="107000"/>
              </a:lnSpc>
              <a:spcBef>
                <a:spcPts val="0"/>
              </a:spcBef>
              <a:spcAft>
                <a:spcPts val="600"/>
              </a:spcAft>
              <a:buFont typeface="Arial" panose="020B0604020202020204" pitchFamily="34" charset="0"/>
              <a:buChar char="•"/>
              <a:tabLst>
                <a:tab pos="457200"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Industrial Catering Kitchens</a:t>
            </a:r>
          </a:p>
          <a:p>
            <a:pPr marL="285750" lvl="0" indent="-285750">
              <a:buFont typeface="Arial" panose="020B0604020202020204" pitchFamily="34" charset="0"/>
              <a:buChar char="•"/>
            </a:pPr>
            <a:r>
              <a:rPr lang="en-US" dirty="0">
                <a:latin typeface="Times New Roman" panose="02020603050405020304" pitchFamily="18" charset="0"/>
                <a:ea typeface="Calibri" panose="020F0502020204030204" pitchFamily="34" charset="0"/>
                <a:cs typeface="Times New Roman" panose="02020603050405020304" pitchFamily="18" charset="0"/>
              </a:rPr>
              <a:t> Industrial Parks</a:t>
            </a:r>
          </a:p>
          <a:p>
            <a:pPr marL="285750" lvl="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 Manufacturing </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ea typeface="Calibri" panose="020F0502020204030204" pitchFamily="34" charset="0"/>
                <a:cs typeface="Times New Roman" panose="02020603050405020304" pitchFamily="18" charset="0"/>
              </a:rPr>
              <a:t>Commercial Insurance Claims</a:t>
            </a:r>
            <a:endParaRPr lang="en-US" dirty="0"/>
          </a:p>
        </p:txBody>
      </p:sp>
    </p:spTree>
    <p:extLst>
      <p:ext uri="{BB962C8B-B14F-4D97-AF65-F5344CB8AC3E}">
        <p14:creationId xmlns:p14="http://schemas.microsoft.com/office/powerpoint/2010/main" val="39128637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chelsea catering newark nj pictures">
            <a:extLst>
              <a:ext uri="{FF2B5EF4-FFF2-40B4-BE49-F238E27FC236}">
                <a16:creationId xmlns:a16="http://schemas.microsoft.com/office/drawing/2014/main" id="{AA30C428-5E8D-4AD6-99E0-6AC67055A1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1351" y="228600"/>
            <a:ext cx="7009296" cy="244144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A7C831A8-11B2-4C7D-8EF8-29CA36EEA621}"/>
              </a:ext>
            </a:extLst>
          </p:cNvPr>
          <p:cNvSpPr/>
          <p:nvPr/>
        </p:nvSpPr>
        <p:spPr>
          <a:xfrm>
            <a:off x="5189316" y="3198552"/>
            <a:ext cx="1813364" cy="460895"/>
          </a:xfrm>
          <a:prstGeom prst="rect">
            <a:avLst/>
          </a:prstGeom>
        </p:spPr>
        <p:txBody>
          <a:bodyPr wrap="square">
            <a:spAutoFit/>
          </a:bodyPr>
          <a:lstStyle/>
          <a:p>
            <a:pPr algn="ctr">
              <a:lnSpc>
                <a:spcPct val="107000"/>
              </a:lnSpc>
              <a:spcAft>
                <a:spcPts val="800"/>
              </a:spcAft>
            </a:pPr>
            <a:r>
              <a:rPr lang="en-US" sz="2400" dirty="0">
                <a:solidFill>
                  <a:srgbClr val="002060"/>
                </a:solidFill>
                <a:effectLst>
                  <a:outerShdw blurRad="50800" dist="38100" dir="2700000" algn="tl">
                    <a:srgbClr val="000000">
                      <a:alpha val="40000"/>
                    </a:srgbClr>
                  </a:outerShdw>
                </a:effectLst>
                <a:latin typeface="Times New Roman" panose="02020603050405020304" pitchFamily="18" charset="0"/>
                <a:ea typeface="Times New Roman" panose="02020603050405020304" pitchFamily="18" charset="0"/>
                <a:cs typeface="Times New Roman" panose="02020603050405020304" pitchFamily="18" charset="0"/>
              </a:rPr>
              <a:t>Design Build</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id="{F41EE19E-0287-4222-A7AD-E528A7CA8550}"/>
              </a:ext>
            </a:extLst>
          </p:cNvPr>
          <p:cNvSpPr/>
          <p:nvPr/>
        </p:nvSpPr>
        <p:spPr>
          <a:xfrm>
            <a:off x="1755105" y="3974066"/>
            <a:ext cx="8681786" cy="2384114"/>
          </a:xfrm>
          <a:prstGeom prst="rect">
            <a:avLst/>
          </a:prstGeom>
        </p:spPr>
        <p:txBody>
          <a:bodyPr wrap="square">
            <a:spAutoFit/>
          </a:bodyPr>
          <a:lstStyle/>
          <a:p>
            <a:pPr algn="ctr">
              <a:lnSpc>
                <a:spcPct val="107000"/>
              </a:lnSpc>
              <a:spcAft>
                <a:spcPts val="800"/>
              </a:spcAft>
            </a:pPr>
            <a:r>
              <a:rPr lang="en-US" dirty="0">
                <a:latin typeface="Times New Roman" panose="02020603050405020304" pitchFamily="18" charset="0"/>
                <a:ea typeface="Calibri" panose="020F0502020204030204" pitchFamily="34" charset="0"/>
                <a:cs typeface="Times New Roman" panose="02020603050405020304" pitchFamily="18" charset="0"/>
              </a:rPr>
              <a:t>Ceron Management’s design build projects include:</a:t>
            </a:r>
          </a:p>
          <a:p>
            <a:pPr marL="342900" marR="0" lvl="0" indent="-342900">
              <a:spcBef>
                <a:spcPts val="0"/>
              </a:spcBef>
              <a:spcAft>
                <a:spcPts val="600"/>
              </a:spcAft>
              <a:buSzPts val="1200"/>
              <a:buFont typeface="Symbol" panose="05050102010706020507" pitchFamily="18" charset="2"/>
              <a:buChar char=""/>
            </a:pPr>
            <a:r>
              <a:rPr lang="en-US" dirty="0">
                <a:latin typeface="Times New Roman" panose="02020603050405020304" pitchFamily="18" charset="0"/>
                <a:ea typeface="Times New Roman" panose="02020603050405020304" pitchFamily="18" charset="0"/>
                <a:cs typeface="Times New Roman" panose="02020603050405020304" pitchFamily="18" charset="0"/>
              </a:rPr>
              <a:t>Chelsea Catering (Continental Air Lines), Newark, NJ -- </a:t>
            </a:r>
            <a:br>
              <a:rPr lang="en-US" dirty="0">
                <a:latin typeface="Times New Roman" panose="02020603050405020304" pitchFamily="18" charset="0"/>
                <a:ea typeface="Times New Roman" panose="02020603050405020304" pitchFamily="18" charset="0"/>
                <a:cs typeface="Times New Roman" panose="02020603050405020304" pitchFamily="18" charset="0"/>
              </a:rPr>
            </a:br>
            <a:r>
              <a:rPr lang="en-US" dirty="0">
                <a:latin typeface="Times New Roman" panose="02020603050405020304" pitchFamily="18" charset="0"/>
                <a:ea typeface="Times New Roman" panose="02020603050405020304" pitchFamily="18" charset="0"/>
                <a:cs typeface="Times New Roman" panose="02020603050405020304" pitchFamily="18" charset="0"/>
              </a:rPr>
              <a:t>James Guerra Architects PA </a:t>
            </a:r>
          </a:p>
          <a:p>
            <a:pPr marL="342900" marR="0" lvl="0" indent="-342900">
              <a:spcBef>
                <a:spcPts val="0"/>
              </a:spcBef>
              <a:spcAft>
                <a:spcPts val="600"/>
              </a:spcAft>
              <a:buSzPts val="1200"/>
              <a:buFont typeface="Symbol" panose="05050102010706020507" pitchFamily="18" charset="2"/>
              <a:buChar char=""/>
            </a:pPr>
            <a:r>
              <a:rPr lang="en-US" dirty="0">
                <a:latin typeface="Times New Roman" panose="02020603050405020304" pitchFamily="18" charset="0"/>
                <a:ea typeface="Times New Roman" panose="02020603050405020304" pitchFamily="18" charset="0"/>
                <a:cs typeface="Times New Roman" panose="02020603050405020304" pitchFamily="18" charset="0"/>
              </a:rPr>
              <a:t>Scrap Metal 901 E. Grand St., Elizabeth, NJ -- James Guerra Architects PA </a:t>
            </a:r>
          </a:p>
          <a:p>
            <a:pPr marL="342900" marR="0" lvl="0" indent="-342900">
              <a:spcBef>
                <a:spcPts val="0"/>
              </a:spcBef>
              <a:spcAft>
                <a:spcPts val="600"/>
              </a:spcAft>
              <a:buSzPts val="1200"/>
              <a:buFont typeface="Symbol" panose="05050102010706020507" pitchFamily="18" charset="2"/>
              <a:buChar char=""/>
            </a:pPr>
            <a:r>
              <a:rPr lang="en-US" dirty="0">
                <a:latin typeface="Times New Roman" panose="02020603050405020304" pitchFamily="18" charset="0"/>
                <a:ea typeface="Times New Roman" panose="02020603050405020304" pitchFamily="18" charset="0"/>
                <a:cs typeface="Times New Roman" panose="02020603050405020304" pitchFamily="18" charset="0"/>
              </a:rPr>
              <a:t>Operating Engineers Local 825, Springfield, NJ -- James Guerra Architects PA</a:t>
            </a:r>
          </a:p>
          <a:p>
            <a:pPr marL="342900" marR="0" lvl="0" indent="-342900">
              <a:spcBef>
                <a:spcPts val="0"/>
              </a:spcBef>
              <a:spcAft>
                <a:spcPts val="600"/>
              </a:spcAft>
              <a:buSzPts val="1200"/>
              <a:buFont typeface="Symbol" panose="05050102010706020507" pitchFamily="18" charset="2"/>
              <a:buChar char=""/>
            </a:pPr>
            <a:r>
              <a:rPr lang="en-US" dirty="0">
                <a:latin typeface="Times New Roman" panose="02020603050405020304" pitchFamily="18" charset="0"/>
                <a:ea typeface="Times New Roman" panose="02020603050405020304" pitchFamily="18" charset="0"/>
                <a:cs typeface="Times New Roman" panose="02020603050405020304" pitchFamily="18" charset="0"/>
              </a:rPr>
              <a:t>Extra Storage Space, Harrison NJ -- Scott Armstrong. </a:t>
            </a:r>
            <a:r>
              <a:rPr lang="en-US" i="1" dirty="0">
                <a:latin typeface="Times New Roman" panose="02020603050405020304" pitchFamily="18" charset="0"/>
                <a:ea typeface="Times New Roman" panose="02020603050405020304" pitchFamily="18" charset="0"/>
                <a:cs typeface="Times New Roman" panose="02020603050405020304" pitchFamily="18" charset="0"/>
              </a:rPr>
              <a:t>program manager, construction and property development </a:t>
            </a:r>
          </a:p>
        </p:txBody>
      </p:sp>
    </p:spTree>
    <p:extLst>
      <p:ext uri="{BB962C8B-B14F-4D97-AF65-F5344CB8AC3E}">
        <p14:creationId xmlns:p14="http://schemas.microsoft.com/office/powerpoint/2010/main" val="11189918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DBC45FF-EDE3-4985-9BCB-A41110BBD3B4}"/>
              </a:ext>
            </a:extLst>
          </p:cNvPr>
          <p:cNvPicPr>
            <a:picLocks noChangeAspect="1"/>
          </p:cNvPicPr>
          <p:nvPr/>
        </p:nvPicPr>
        <p:blipFill>
          <a:blip r:embed="rId2"/>
          <a:stretch>
            <a:fillRect/>
          </a:stretch>
        </p:blipFill>
        <p:spPr>
          <a:xfrm>
            <a:off x="2585637" y="238589"/>
            <a:ext cx="7020726" cy="2441448"/>
          </a:xfrm>
          <a:prstGeom prst="rect">
            <a:avLst/>
          </a:prstGeom>
        </p:spPr>
      </p:pic>
      <p:sp>
        <p:nvSpPr>
          <p:cNvPr id="5" name="Rectangle 4">
            <a:extLst>
              <a:ext uri="{FF2B5EF4-FFF2-40B4-BE49-F238E27FC236}">
                <a16:creationId xmlns:a16="http://schemas.microsoft.com/office/drawing/2014/main" id="{301F6E52-D2E2-4E99-B267-7609A39E1BB7}"/>
              </a:ext>
            </a:extLst>
          </p:cNvPr>
          <p:cNvSpPr/>
          <p:nvPr/>
        </p:nvSpPr>
        <p:spPr>
          <a:xfrm>
            <a:off x="4774163" y="3308056"/>
            <a:ext cx="2643673" cy="460895"/>
          </a:xfrm>
          <a:prstGeom prst="rect">
            <a:avLst/>
          </a:prstGeom>
        </p:spPr>
        <p:txBody>
          <a:bodyPr wrap="none">
            <a:spAutoFit/>
          </a:bodyPr>
          <a:lstStyle/>
          <a:p>
            <a:pPr algn="ctr">
              <a:lnSpc>
                <a:spcPct val="107000"/>
              </a:lnSpc>
              <a:spcAft>
                <a:spcPts val="800"/>
              </a:spcAft>
            </a:pPr>
            <a:r>
              <a:rPr lang="en-US" sz="2400" dirty="0">
                <a:solidFill>
                  <a:srgbClr val="002060"/>
                </a:solidFill>
                <a:effectLst>
                  <a:outerShdw blurRad="50800" dist="38100" dir="2700000" algn="tl">
                    <a:srgbClr val="000000">
                      <a:alpha val="40000"/>
                    </a:srgbClr>
                  </a:outerShdw>
                </a:effectLst>
                <a:latin typeface="Times New Roman" panose="02020603050405020304" pitchFamily="18" charset="0"/>
                <a:ea typeface="Times New Roman" panose="02020603050405020304" pitchFamily="18" charset="0"/>
                <a:cs typeface="Times New Roman" panose="02020603050405020304" pitchFamily="18" charset="0"/>
              </a:rPr>
              <a:t>Partners/References</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id="{6B7AF7EA-BDC0-4F73-A386-5B0C45E268FF}"/>
              </a:ext>
            </a:extLst>
          </p:cNvPr>
          <p:cNvSpPr/>
          <p:nvPr/>
        </p:nvSpPr>
        <p:spPr>
          <a:xfrm>
            <a:off x="2482214" y="4143674"/>
            <a:ext cx="7227570" cy="1077218"/>
          </a:xfrm>
          <a:prstGeom prst="rect">
            <a:avLst/>
          </a:prstGeom>
        </p:spPr>
        <p:txBody>
          <a:bodyPr wrap="square">
            <a:spAutoFit/>
          </a:bodyPr>
          <a:lstStyle/>
          <a:p>
            <a:pPr marL="342900" marR="0" lvl="0" indent="-342900">
              <a:spcBef>
                <a:spcPts val="0"/>
              </a:spcBef>
              <a:spcAft>
                <a:spcPts val="600"/>
              </a:spcAft>
              <a:buSzPts val="1200"/>
              <a:buFont typeface="Symbol" panose="05050102010706020507" pitchFamily="18" charset="2"/>
              <a:buChar char=""/>
            </a:pPr>
            <a:r>
              <a:rPr lang="en-US" dirty="0">
                <a:latin typeface="Times New Roman" panose="02020603050405020304" pitchFamily="18" charset="0"/>
                <a:ea typeface="Times New Roman" panose="02020603050405020304" pitchFamily="18" charset="0"/>
                <a:cs typeface="Times New Roman" panose="02020603050405020304" pitchFamily="18" charset="0"/>
              </a:rPr>
              <a:t>James Guerra Architects PC		Andy Levine 	908-355-2555 </a:t>
            </a:r>
          </a:p>
          <a:p>
            <a:pPr marL="342900" marR="0" lvl="0" indent="-342900">
              <a:spcBef>
                <a:spcPts val="0"/>
              </a:spcBef>
              <a:spcAft>
                <a:spcPts val="600"/>
              </a:spcAft>
              <a:buSzPts val="1200"/>
              <a:buFont typeface="Symbol" panose="05050102010706020507" pitchFamily="18" charset="2"/>
              <a:buChar char=""/>
            </a:pPr>
            <a:r>
              <a:rPr lang="en-US" dirty="0">
                <a:latin typeface="Times New Roman" panose="02020603050405020304" pitchFamily="18" charset="0"/>
                <a:ea typeface="Times New Roman" panose="02020603050405020304" pitchFamily="18" charset="0"/>
                <a:cs typeface="Times New Roman" panose="02020603050405020304" pitchFamily="18" charset="0"/>
              </a:rPr>
              <a:t>Operating Engineers Local 825	</a:t>
            </a:r>
            <a:r>
              <a:rPr lang="en-US"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James Chiurazzi	</a:t>
            </a:r>
            <a:r>
              <a:rPr lang="en-US" dirty="0">
                <a:latin typeface="Times New Roman" panose="02020603050405020304" pitchFamily="18" charset="0"/>
                <a:ea typeface="Times New Roman" panose="02020603050405020304" pitchFamily="18" charset="0"/>
                <a:cs typeface="Times New Roman" panose="02020603050405020304" pitchFamily="18" charset="0"/>
              </a:rPr>
              <a:t>973-508-3441</a:t>
            </a:r>
          </a:p>
          <a:p>
            <a:pPr marL="342900" marR="0" lvl="0" indent="-342900">
              <a:spcBef>
                <a:spcPts val="0"/>
              </a:spcBef>
              <a:spcAft>
                <a:spcPts val="600"/>
              </a:spcAft>
              <a:buSzPts val="1200"/>
              <a:buFont typeface="Symbol" panose="05050102010706020507" pitchFamily="18" charset="2"/>
              <a:buChar char=""/>
            </a:pPr>
            <a:r>
              <a:rPr lang="en-US" dirty="0">
                <a:latin typeface="Times New Roman" panose="02020603050405020304" pitchFamily="18" charset="0"/>
                <a:ea typeface="Times New Roman" panose="02020603050405020304" pitchFamily="18" charset="0"/>
                <a:cs typeface="Times New Roman" panose="02020603050405020304" pitchFamily="18" charset="0"/>
              </a:rPr>
              <a:t>Extra Space Storage 				Scott Armstrong	609-304-4160</a:t>
            </a:r>
          </a:p>
        </p:txBody>
      </p:sp>
    </p:spTree>
    <p:extLst>
      <p:ext uri="{BB962C8B-B14F-4D97-AF65-F5344CB8AC3E}">
        <p14:creationId xmlns:p14="http://schemas.microsoft.com/office/powerpoint/2010/main" val="36670471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1A2C343-B3E8-436C-A43A-EA8C231FAE61}"/>
              </a:ext>
            </a:extLst>
          </p:cNvPr>
          <p:cNvPicPr>
            <a:picLocks noChangeAspect="1"/>
          </p:cNvPicPr>
          <p:nvPr/>
        </p:nvPicPr>
        <p:blipFill>
          <a:blip r:embed="rId2"/>
          <a:stretch>
            <a:fillRect/>
          </a:stretch>
        </p:blipFill>
        <p:spPr>
          <a:xfrm>
            <a:off x="2937400" y="383064"/>
            <a:ext cx="6761414" cy="814607"/>
          </a:xfrm>
          <a:prstGeom prst="rect">
            <a:avLst/>
          </a:prstGeom>
        </p:spPr>
      </p:pic>
      <p:pic>
        <p:nvPicPr>
          <p:cNvPr id="5" name="Picture 4">
            <a:extLst>
              <a:ext uri="{FF2B5EF4-FFF2-40B4-BE49-F238E27FC236}">
                <a16:creationId xmlns:a16="http://schemas.microsoft.com/office/drawing/2014/main" id="{0251ABEC-4EF8-41DE-8F67-E4AFB3C5FD51}"/>
              </a:ext>
            </a:extLst>
          </p:cNvPr>
          <p:cNvPicPr/>
          <p:nvPr/>
        </p:nvPicPr>
        <p:blipFill>
          <a:blip r:embed="rId3">
            <a:extLst>
              <a:ext uri="{28A0092B-C50C-407E-A947-70E740481C1C}">
                <a14:useLocalDpi xmlns:a14="http://schemas.microsoft.com/office/drawing/2010/main" val="0"/>
              </a:ext>
            </a:extLst>
          </a:blip>
          <a:stretch>
            <a:fillRect/>
          </a:stretch>
        </p:blipFill>
        <p:spPr>
          <a:xfrm>
            <a:off x="2355278" y="235289"/>
            <a:ext cx="1149844" cy="1000998"/>
          </a:xfrm>
          <a:prstGeom prst="rect">
            <a:avLst/>
          </a:prstGeom>
        </p:spPr>
      </p:pic>
      <p:sp>
        <p:nvSpPr>
          <p:cNvPr id="6" name="Subtitle 2">
            <a:extLst>
              <a:ext uri="{FF2B5EF4-FFF2-40B4-BE49-F238E27FC236}">
                <a16:creationId xmlns:a16="http://schemas.microsoft.com/office/drawing/2014/main" id="{30C2095E-69E8-446B-A3FA-8982D6863865}"/>
              </a:ext>
            </a:extLst>
          </p:cNvPr>
          <p:cNvSpPr>
            <a:spLocks noGrp="1"/>
          </p:cNvSpPr>
          <p:nvPr>
            <p:ph type="subTitle" idx="1"/>
          </p:nvPr>
        </p:nvSpPr>
        <p:spPr>
          <a:xfrm>
            <a:off x="3374414" y="1062484"/>
            <a:ext cx="5887385" cy="469043"/>
          </a:xfrm>
        </p:spPr>
        <p:txBody>
          <a:bodyPr>
            <a:normAutofit/>
          </a:bodyPr>
          <a:lstStyle/>
          <a:p>
            <a:r>
              <a:rPr lang="en-US" sz="2000" b="1" dirty="0">
                <a:solidFill>
                  <a:schemeClr val="tx1"/>
                </a:solidFill>
              </a:rPr>
              <a:t>“COMPLETE RESOURCES CORRECT SOLUTIONS</a:t>
            </a:r>
            <a:r>
              <a:rPr lang="en-US" sz="2000" dirty="0">
                <a:solidFill>
                  <a:schemeClr val="tx1"/>
                </a:solidFill>
              </a:rPr>
              <a:t>”</a:t>
            </a:r>
          </a:p>
        </p:txBody>
      </p:sp>
      <p:sp>
        <p:nvSpPr>
          <p:cNvPr id="7" name="Rectangle 6">
            <a:extLst>
              <a:ext uri="{FF2B5EF4-FFF2-40B4-BE49-F238E27FC236}">
                <a16:creationId xmlns:a16="http://schemas.microsoft.com/office/drawing/2014/main" id="{CB861C4A-B86F-4814-A770-6310F779F1E4}"/>
              </a:ext>
            </a:extLst>
          </p:cNvPr>
          <p:cNvSpPr/>
          <p:nvPr/>
        </p:nvSpPr>
        <p:spPr>
          <a:xfrm>
            <a:off x="1359598" y="1755271"/>
            <a:ext cx="4596375" cy="4032642"/>
          </a:xfrm>
          <a:prstGeom prst="rect">
            <a:avLst/>
          </a:prstGeom>
        </p:spPr>
        <p:txBody>
          <a:bodyPr wrap="square">
            <a:spAutoFit/>
          </a:bodyPr>
          <a:lstStyle/>
          <a:p>
            <a:pPr>
              <a:lnSpc>
                <a:spcPct val="107000"/>
              </a:lnSpc>
              <a:spcAft>
                <a:spcPts val="800"/>
              </a:spcAft>
              <a:tabLst>
                <a:tab pos="2076450" algn="l"/>
              </a:tabLst>
            </a:pPr>
            <a:r>
              <a:rPr lang="en-US" sz="2200" b="1" dirty="0">
                <a:latin typeface="Calibri" panose="020F0502020204030204" pitchFamily="34" charset="0"/>
                <a:ea typeface="Calibri" panose="020F0502020204030204" pitchFamily="34" charset="0"/>
                <a:cs typeface="Times New Roman" panose="02020603050405020304" pitchFamily="18" charset="0"/>
              </a:rPr>
              <a:t>       </a:t>
            </a:r>
            <a:r>
              <a:rPr lang="en-US" sz="2400" b="1" dirty="0">
                <a:latin typeface="Times New Roman" panose="02020603050405020304" pitchFamily="18" charset="0"/>
                <a:ea typeface="Calibri" panose="020F0502020204030204" pitchFamily="34" charset="0"/>
                <a:cs typeface="Times New Roman" panose="02020603050405020304" pitchFamily="18" charset="0"/>
              </a:rPr>
              <a:t>Ceron Management, LLC</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457200" marR="0">
              <a:lnSpc>
                <a:spcPct val="107000"/>
              </a:lnSpc>
              <a:spcBef>
                <a:spcPts val="0"/>
              </a:spcBef>
              <a:spcAft>
                <a:spcPts val="8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Address:</a:t>
            </a:r>
            <a:br>
              <a:rPr lang="en-US" sz="2400" dirty="0">
                <a:latin typeface="Times New Roman" panose="02020603050405020304" pitchFamily="18" charset="0"/>
                <a:ea typeface="Calibri" panose="020F0502020204030204" pitchFamily="34" charset="0"/>
                <a:cs typeface="Times New Roman" panose="02020603050405020304" pitchFamily="18" charset="0"/>
              </a:rPr>
            </a:br>
            <a:r>
              <a:rPr lang="en-US" sz="2400" dirty="0">
                <a:latin typeface="Times New Roman" panose="02020603050405020304" pitchFamily="18" charset="0"/>
                <a:ea typeface="Calibri" panose="020F0502020204030204" pitchFamily="34" charset="0"/>
                <a:cs typeface="Times New Roman" panose="02020603050405020304" pitchFamily="18" charset="0"/>
              </a:rPr>
              <a:t>65 Springfield Ave.</a:t>
            </a:r>
            <a:br>
              <a:rPr lang="en-US" sz="2400" dirty="0">
                <a:latin typeface="Times New Roman" panose="02020603050405020304" pitchFamily="18" charset="0"/>
                <a:ea typeface="Calibri" panose="020F0502020204030204" pitchFamily="34" charset="0"/>
                <a:cs typeface="Times New Roman" panose="02020603050405020304" pitchFamily="18" charset="0"/>
              </a:rPr>
            </a:br>
            <a:r>
              <a:rPr lang="en-US" sz="2400" dirty="0">
                <a:latin typeface="Times New Roman" panose="02020603050405020304" pitchFamily="18" charset="0"/>
                <a:ea typeface="Calibri" panose="020F0502020204030204" pitchFamily="34" charset="0"/>
                <a:cs typeface="Times New Roman" panose="02020603050405020304" pitchFamily="18" charset="0"/>
              </a:rPr>
              <a:t>Springfield, NJ 07081</a:t>
            </a:r>
          </a:p>
          <a:p>
            <a:pPr marL="457200" marR="0">
              <a:lnSpc>
                <a:spcPct val="107000"/>
              </a:lnSpc>
              <a:spcBef>
                <a:spcPts val="0"/>
              </a:spcBef>
              <a:spcAft>
                <a:spcPts val="8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Website:  </a:t>
            </a:r>
            <a:br>
              <a:rPr lang="en-US" sz="2400" dirty="0">
                <a:latin typeface="Times New Roman" panose="02020603050405020304" pitchFamily="18" charset="0"/>
                <a:ea typeface="Calibri" panose="020F0502020204030204" pitchFamily="34" charset="0"/>
                <a:cs typeface="Times New Roman" panose="02020603050405020304" pitchFamily="18" charset="0"/>
              </a:rPr>
            </a:br>
            <a:r>
              <a:rPr lang="en-US" sz="2400" u="sng" dirty="0">
                <a:solidFill>
                  <a:srgbClr val="0070C0"/>
                </a:solidFill>
                <a:latin typeface="Times New Roman" panose="02020603050405020304" pitchFamily="18"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www.ceron.us.com</a:t>
            </a:r>
            <a:endParaRPr lang="en-US" sz="24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endParaRPr>
          </a:p>
          <a:p>
            <a:pPr marL="457200" marR="0">
              <a:lnSpc>
                <a:spcPct val="107000"/>
              </a:lnSpc>
              <a:spcBef>
                <a:spcPts val="0"/>
              </a:spcBef>
              <a:spcAft>
                <a:spcPts val="8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Email: </a:t>
            </a:r>
            <a:br>
              <a:rPr lang="en-US" sz="2400" dirty="0">
                <a:latin typeface="Times New Roman" panose="02020603050405020304" pitchFamily="18" charset="0"/>
                <a:ea typeface="Calibri" panose="020F0502020204030204" pitchFamily="34" charset="0"/>
                <a:cs typeface="Times New Roman" panose="02020603050405020304" pitchFamily="18" charset="0"/>
              </a:rPr>
            </a:br>
            <a:r>
              <a:rPr lang="en-US" sz="2400" u="sng" dirty="0">
                <a:solidFill>
                  <a:srgbClr val="0070C0"/>
                </a:solidFill>
                <a:latin typeface="Times New Roman" panose="02020603050405020304" pitchFamily="18" charset="0"/>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newproject@ceron.us.com</a:t>
            </a:r>
            <a:endParaRPr lang="en-US" sz="24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endParaRPr>
          </a:p>
          <a:p>
            <a:pPr marL="457200" marR="0">
              <a:lnSpc>
                <a:spcPct val="107000"/>
              </a:lnSpc>
              <a:spcBef>
                <a:spcPts val="0"/>
              </a:spcBef>
              <a:spcAft>
                <a:spcPts val="8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Phone: 908.220.9080</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Rectangle 7">
            <a:extLst>
              <a:ext uri="{FF2B5EF4-FFF2-40B4-BE49-F238E27FC236}">
                <a16:creationId xmlns:a16="http://schemas.microsoft.com/office/drawing/2014/main" id="{2D5AE690-2727-4D06-8379-70F1246C52A4}"/>
              </a:ext>
            </a:extLst>
          </p:cNvPr>
          <p:cNvSpPr/>
          <p:nvPr/>
        </p:nvSpPr>
        <p:spPr>
          <a:xfrm>
            <a:off x="6096000" y="1755271"/>
            <a:ext cx="4876427" cy="4543680"/>
          </a:xfrm>
          <a:prstGeom prst="rect">
            <a:avLst/>
          </a:prstGeom>
        </p:spPr>
        <p:txBody>
          <a:bodyPr wrap="square">
            <a:spAutoFit/>
          </a:bodyPr>
          <a:lstStyle/>
          <a:p>
            <a:pPr marL="457200" marR="0">
              <a:lnSpc>
                <a:spcPct val="107000"/>
              </a:lnSpc>
              <a:spcBef>
                <a:spcPts val="0"/>
              </a:spcBef>
              <a:spcAft>
                <a:spcPts val="800"/>
              </a:spcAft>
            </a:pPr>
            <a:r>
              <a:rPr lang="en-US" sz="2400" b="1" dirty="0">
                <a:latin typeface="Times New Roman" panose="02020603050405020304" pitchFamily="18" charset="0"/>
                <a:ea typeface="Calibri" panose="020F0502020204030204" pitchFamily="34" charset="0"/>
                <a:cs typeface="Times New Roman" panose="02020603050405020304" pitchFamily="18" charset="0"/>
              </a:rPr>
              <a:t>Key Contacts:</a:t>
            </a:r>
          </a:p>
          <a:p>
            <a:pPr marL="457200" marR="0">
              <a:lnSpc>
                <a:spcPct val="107000"/>
              </a:lnSpc>
              <a:spcBef>
                <a:spcPts val="0"/>
              </a:spcBef>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Hector Quijano, Owner and President</a:t>
            </a:r>
            <a:br>
              <a:rPr lang="en-US" dirty="0">
                <a:latin typeface="Calibri" panose="020F0502020204030204" pitchFamily="34" charset="0"/>
                <a:ea typeface="Calibri" panose="020F0502020204030204" pitchFamily="34" charset="0"/>
                <a:cs typeface="Times New Roman" panose="02020603050405020304" pitchFamily="18" charset="0"/>
              </a:rPr>
            </a:br>
            <a:r>
              <a:rPr lang="en-US" u="sng" dirty="0">
                <a:solidFill>
                  <a:srgbClr val="0070C0"/>
                </a:solidFill>
                <a:latin typeface="Calibri" panose="020F0502020204030204" pitchFamily="34" charset="0"/>
                <a:ea typeface="Calibri" panose="020F0502020204030204" pitchFamily="34" charset="0"/>
                <a:cs typeface="Times New Roman" panose="02020603050405020304" pitchFamily="18" charset="0"/>
                <a:hlinkClick r:id="rId6">
                  <a:extLst>
                    <a:ext uri="{A12FA001-AC4F-418D-AE19-62706E023703}">
                      <ahyp:hlinkClr xmlns:ahyp="http://schemas.microsoft.com/office/drawing/2018/hyperlinkcolor" val="tx"/>
                    </a:ext>
                  </a:extLst>
                </a:hlinkClick>
              </a:rPr>
              <a:t>hector@ceron.us.com</a:t>
            </a:r>
            <a:endParaRPr lang="en-US"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Maurice Quijano, Senior Project Manager</a:t>
            </a:r>
            <a:br>
              <a:rPr lang="en-US" dirty="0">
                <a:latin typeface="Calibri" panose="020F0502020204030204" pitchFamily="34" charset="0"/>
                <a:ea typeface="Calibri" panose="020F0502020204030204" pitchFamily="34" charset="0"/>
                <a:cs typeface="Times New Roman" panose="02020603050405020304" pitchFamily="18" charset="0"/>
              </a:rPr>
            </a:br>
            <a:r>
              <a:rPr lang="en-US" u="sng" dirty="0">
                <a:solidFill>
                  <a:srgbClr val="0070C0"/>
                </a:solidFill>
                <a:latin typeface="Calibri" panose="020F0502020204030204" pitchFamily="34" charset="0"/>
                <a:ea typeface="Calibri" panose="020F0502020204030204" pitchFamily="34" charset="0"/>
                <a:cs typeface="Times New Roman" panose="02020603050405020304" pitchFamily="18" charset="0"/>
                <a:hlinkClick r:id="rId7">
                  <a:extLst>
                    <a:ext uri="{A12FA001-AC4F-418D-AE19-62706E023703}">
                      <ahyp:hlinkClr xmlns:ahyp="http://schemas.microsoft.com/office/drawing/2018/hyperlinkcolor" val="tx"/>
                    </a:ext>
                  </a:extLst>
                </a:hlinkClick>
              </a:rPr>
              <a:t>maurice@ceron.us.com</a:t>
            </a:r>
            <a:endParaRPr lang="en-US"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800"/>
              </a:spcAft>
            </a:pPr>
            <a:r>
              <a:rPr lang="es-CO" dirty="0">
                <a:latin typeface="Calibri" panose="020F0502020204030204" pitchFamily="34" charset="0"/>
                <a:ea typeface="Calibri" panose="020F0502020204030204" pitchFamily="34" charset="0"/>
                <a:cs typeface="Times New Roman" panose="02020603050405020304" pitchFamily="18" charset="0"/>
              </a:rPr>
              <a:t>Luis Quijano, </a:t>
            </a:r>
            <a:r>
              <a:rPr lang="es-CO" i="1" dirty="0">
                <a:latin typeface="Calibri" panose="020F0502020204030204" pitchFamily="34" charset="0"/>
                <a:ea typeface="Calibri" panose="020F0502020204030204" pitchFamily="34" charset="0"/>
                <a:cs typeface="Times New Roman" panose="02020603050405020304" pitchFamily="18" charset="0"/>
              </a:rPr>
              <a:t>Senior Site Supervisor</a:t>
            </a:r>
            <a:br>
              <a:rPr lang="es-CO" dirty="0">
                <a:latin typeface="Calibri" panose="020F0502020204030204" pitchFamily="34" charset="0"/>
                <a:ea typeface="Calibri" panose="020F0502020204030204" pitchFamily="34" charset="0"/>
                <a:cs typeface="Times New Roman" panose="02020603050405020304" pitchFamily="18" charset="0"/>
              </a:rPr>
            </a:br>
            <a:r>
              <a:rPr lang="es-CO" u="sng" dirty="0">
                <a:solidFill>
                  <a:srgbClr val="0070C0"/>
                </a:solidFill>
                <a:latin typeface="Calibri" panose="020F0502020204030204" pitchFamily="34" charset="0"/>
                <a:ea typeface="Calibri" panose="020F0502020204030204" pitchFamily="34" charset="0"/>
                <a:cs typeface="Times New Roman" panose="02020603050405020304" pitchFamily="18" charset="0"/>
                <a:hlinkClick r:id="rId8">
                  <a:extLst>
                    <a:ext uri="{A12FA001-AC4F-418D-AE19-62706E023703}">
                      <ahyp:hlinkClr xmlns:ahyp="http://schemas.microsoft.com/office/drawing/2018/hyperlinkcolor" val="tx"/>
                    </a:ext>
                  </a:extLst>
                </a:hlinkClick>
              </a:rPr>
              <a:t>luis@ceron.us.com</a:t>
            </a:r>
            <a:endParaRPr lang="es-CO" u="sng"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800"/>
              </a:spcAft>
            </a:pPr>
            <a:r>
              <a:rPr lang="es-CO" dirty="0">
                <a:latin typeface="Calibri" panose="020F0502020204030204" pitchFamily="34" charset="0"/>
                <a:ea typeface="Calibri" panose="020F0502020204030204" pitchFamily="34" charset="0"/>
                <a:cs typeface="Times New Roman" panose="02020603050405020304" pitchFamily="18" charset="0"/>
              </a:rPr>
              <a:t> Allan Sacks, Senior </a:t>
            </a:r>
            <a:r>
              <a:rPr lang="es-CO" i="1" dirty="0">
                <a:latin typeface="Times New Roman" panose="02020603050405020304" pitchFamily="18" charset="0"/>
                <a:ea typeface="Calibri" panose="020F0502020204030204" pitchFamily="34" charset="0"/>
                <a:cs typeface="Times New Roman" panose="02020603050405020304" pitchFamily="18" charset="0"/>
              </a:rPr>
              <a:t>Director of Business Development </a:t>
            </a:r>
            <a:br>
              <a:rPr lang="es-CO" dirty="0">
                <a:latin typeface="Calibri" panose="020F0502020204030204" pitchFamily="34" charset="0"/>
                <a:ea typeface="Calibri" panose="020F0502020204030204" pitchFamily="34" charset="0"/>
                <a:cs typeface="Times New Roman" panose="02020603050405020304" pitchFamily="18" charset="0"/>
              </a:rPr>
            </a:br>
            <a:r>
              <a:rPr lang="es-CO" u="sng" dirty="0">
                <a:solidFill>
                  <a:srgbClr val="0070C0"/>
                </a:solidFill>
                <a:latin typeface="Calibri" panose="020F0502020204030204" pitchFamily="34" charset="0"/>
                <a:ea typeface="Calibri" panose="020F0502020204030204" pitchFamily="34" charset="0"/>
                <a:cs typeface="Times New Roman" panose="02020603050405020304" pitchFamily="18" charset="0"/>
                <a:hlinkClick r:id="rId9">
                  <a:extLst>
                    <a:ext uri="{A12FA001-AC4F-418D-AE19-62706E023703}">
                      <ahyp:hlinkClr xmlns:ahyp="http://schemas.microsoft.com/office/drawing/2018/hyperlinkcolor" val="tx"/>
                    </a:ext>
                  </a:extLst>
                </a:hlinkClick>
              </a:rPr>
              <a:t>allans@ceron.us.com</a:t>
            </a:r>
            <a:endParaRPr lang="es-CO" u="sng"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800"/>
              </a:spcAft>
            </a:pPr>
            <a:r>
              <a:rPr lang="es-CO" dirty="0">
                <a:latin typeface="Calibri" panose="020F0502020204030204" pitchFamily="34" charset="0"/>
                <a:ea typeface="Calibri" panose="020F0502020204030204" pitchFamily="34" charset="0"/>
                <a:cs typeface="Times New Roman" panose="02020603050405020304" pitchFamily="18" charset="0"/>
              </a:rPr>
              <a:t>Carlos Quijano, Senior </a:t>
            </a:r>
            <a:r>
              <a:rPr lang="es-CO" i="1" dirty="0">
                <a:latin typeface="Times New Roman" panose="02020603050405020304" pitchFamily="18" charset="0"/>
                <a:ea typeface="Calibri" panose="020F0502020204030204" pitchFamily="34" charset="0"/>
                <a:cs typeface="Times New Roman" panose="02020603050405020304" pitchFamily="18" charset="0"/>
              </a:rPr>
              <a:t>Director of Business Development </a:t>
            </a:r>
            <a:r>
              <a:rPr lang="es-CO" i="1" dirty="0" err="1">
                <a:latin typeface="Times New Roman" panose="02020603050405020304" pitchFamily="18" charset="0"/>
                <a:ea typeface="Calibri" panose="020F0502020204030204" pitchFamily="34" charset="0"/>
                <a:cs typeface="Times New Roman" panose="02020603050405020304" pitchFamily="18" charset="0"/>
              </a:rPr>
              <a:t>Southern</a:t>
            </a:r>
            <a:r>
              <a:rPr lang="es-CO" i="1" dirty="0">
                <a:latin typeface="Times New Roman" panose="02020603050405020304" pitchFamily="18" charset="0"/>
                <a:ea typeface="Calibri" panose="020F0502020204030204" pitchFamily="34" charset="0"/>
                <a:cs typeface="Times New Roman" panose="02020603050405020304" pitchFamily="18" charset="0"/>
              </a:rPr>
              <a:t> </a:t>
            </a:r>
            <a:r>
              <a:rPr lang="es-CO" i="1" dirty="0" err="1">
                <a:latin typeface="Times New Roman" panose="02020603050405020304" pitchFamily="18" charset="0"/>
                <a:ea typeface="Calibri" panose="020F0502020204030204" pitchFamily="34" charset="0"/>
                <a:cs typeface="Times New Roman" panose="02020603050405020304" pitchFamily="18" charset="0"/>
              </a:rPr>
              <a:t>District</a:t>
            </a:r>
            <a:r>
              <a:rPr lang="es-CO" i="1" dirty="0">
                <a:latin typeface="Times New Roman" panose="02020603050405020304" pitchFamily="18" charset="0"/>
                <a:ea typeface="Calibri" panose="020F0502020204030204" pitchFamily="34" charset="0"/>
                <a:cs typeface="Times New Roman" panose="02020603050405020304" pitchFamily="18" charset="0"/>
              </a:rPr>
              <a:t> </a:t>
            </a:r>
            <a:br>
              <a:rPr lang="es-CO" dirty="0">
                <a:latin typeface="Calibri" panose="020F0502020204030204" pitchFamily="34" charset="0"/>
                <a:ea typeface="Calibri" panose="020F0502020204030204" pitchFamily="34" charset="0"/>
                <a:cs typeface="Times New Roman" panose="02020603050405020304" pitchFamily="18" charset="0"/>
              </a:rPr>
            </a:br>
            <a:r>
              <a:rPr lang="es-CO" u="sng" dirty="0">
                <a:solidFill>
                  <a:srgbClr val="0070C0"/>
                </a:solidFill>
                <a:latin typeface="Calibri" panose="020F0502020204030204" pitchFamily="34" charset="0"/>
                <a:ea typeface="Calibri" panose="020F0502020204030204" pitchFamily="34" charset="0"/>
                <a:cs typeface="Times New Roman" panose="02020603050405020304" pitchFamily="18" charset="0"/>
              </a:rPr>
              <a:t>carlosq</a:t>
            </a:r>
            <a:r>
              <a:rPr lang="es-CO" u="sng" dirty="0">
                <a:solidFill>
                  <a:srgbClr val="0070C0"/>
                </a:solidFill>
                <a:latin typeface="Calibri" panose="020F0502020204030204" pitchFamily="34" charset="0"/>
                <a:ea typeface="Calibri" panose="020F0502020204030204" pitchFamily="34" charset="0"/>
                <a:cs typeface="Times New Roman" panose="02020603050405020304" pitchFamily="18" charset="0"/>
                <a:hlinkClick r:id="rId9">
                  <a:extLst>
                    <a:ext uri="{A12FA001-AC4F-418D-AE19-62706E023703}">
                      <ahyp:hlinkClr xmlns:ahyp="http://schemas.microsoft.com/office/drawing/2018/hyperlinkcolor" val="tx"/>
                    </a:ext>
                  </a:extLst>
                </a:hlinkClick>
              </a:rPr>
              <a:t>@ceron.us.com</a:t>
            </a:r>
            <a:endParaRPr lang="en-US"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41769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floor, indoor, table, large&#10;&#10;Description automatically generated">
            <a:extLst>
              <a:ext uri="{FF2B5EF4-FFF2-40B4-BE49-F238E27FC236}">
                <a16:creationId xmlns:a16="http://schemas.microsoft.com/office/drawing/2014/main" id="{E8BA2D87-0457-4738-9A10-21E0B516B9EC}"/>
              </a:ext>
            </a:extLst>
          </p:cNvPr>
          <p:cNvPicPr>
            <a:picLocks noChangeAspect="1"/>
          </p:cNvPicPr>
          <p:nvPr/>
        </p:nvPicPr>
        <p:blipFill>
          <a:blip r:embed="rId2"/>
          <a:stretch>
            <a:fillRect/>
          </a:stretch>
        </p:blipFill>
        <p:spPr>
          <a:xfrm>
            <a:off x="2593003" y="242383"/>
            <a:ext cx="7005989" cy="2441448"/>
          </a:xfrm>
          <a:prstGeom prst="rect">
            <a:avLst/>
          </a:prstGeom>
        </p:spPr>
      </p:pic>
      <p:sp>
        <p:nvSpPr>
          <p:cNvPr id="5" name="Rectangle 4">
            <a:extLst>
              <a:ext uri="{FF2B5EF4-FFF2-40B4-BE49-F238E27FC236}">
                <a16:creationId xmlns:a16="http://schemas.microsoft.com/office/drawing/2014/main" id="{0E349689-3050-46E6-B9EB-E4065A57BF61}"/>
              </a:ext>
            </a:extLst>
          </p:cNvPr>
          <p:cNvSpPr/>
          <p:nvPr/>
        </p:nvSpPr>
        <p:spPr>
          <a:xfrm>
            <a:off x="2157408" y="3322022"/>
            <a:ext cx="7877178" cy="2862322"/>
          </a:xfrm>
          <a:prstGeom prst="rect">
            <a:avLst/>
          </a:prstGeom>
        </p:spPr>
        <p:txBody>
          <a:bodyPr wrap="square">
            <a:spAutoFit/>
          </a:bodyPr>
          <a:lstStyle/>
          <a:p>
            <a:r>
              <a:rPr lang="en-US" b="1" u="sng" dirty="0">
                <a:latin typeface="Times New Roman" panose="02020603050405020304" pitchFamily="18" charset="0"/>
                <a:cs typeface="Times New Roman" panose="02020603050405020304" pitchFamily="18" charset="0"/>
              </a:rPr>
              <a:t>Mission </a:t>
            </a:r>
            <a:r>
              <a:rPr lang="en-US" b="1" u="sng" dirty="0" err="1">
                <a:latin typeface="Times New Roman" panose="02020603050405020304" pitchFamily="18" charset="0"/>
                <a:cs typeface="Times New Roman" panose="02020603050405020304" pitchFamily="18" charset="0"/>
              </a:rPr>
              <a:t>Stament</a:t>
            </a:r>
            <a:r>
              <a:rPr lang="en-US" b="1" u="sng" dirty="0">
                <a:latin typeface="Times New Roman" panose="02020603050405020304" pitchFamily="18" charset="0"/>
                <a:cs typeface="Times New Roman" panose="02020603050405020304" pitchFamily="18" charset="0"/>
              </a:rPr>
              <a:t>:</a:t>
            </a:r>
            <a:br>
              <a:rPr lang="en-US" b="1" u="sng" dirty="0">
                <a:latin typeface="Times New Roman" panose="02020603050405020304" pitchFamily="18" charset="0"/>
                <a:cs typeface="Times New Roman" panose="02020603050405020304" pitchFamily="18" charset="0"/>
              </a:rPr>
            </a:br>
            <a:r>
              <a:rPr lang="en-US" i="1" dirty="0">
                <a:latin typeface="Times New Roman" panose="02020603050405020304" pitchFamily="18" charset="0"/>
                <a:cs typeface="Times New Roman" panose="02020603050405020304" pitchFamily="18" charset="0"/>
              </a:rPr>
              <a:t>Our mission is to maintain a legacy of excellence and integrity by consistently providing construction and construction management with superior results through proactive collaboration with our clients and the project team.   </a:t>
            </a:r>
            <a:br>
              <a:rPr lang="en-US" i="1" dirty="0">
                <a:latin typeface="Times New Roman" panose="02020603050405020304" pitchFamily="18" charset="0"/>
                <a:cs typeface="Times New Roman" panose="02020603050405020304" pitchFamily="18" charset="0"/>
              </a:rPr>
            </a:br>
            <a:br>
              <a:rPr lang="en-US" dirty="0">
                <a:latin typeface="Times New Roman" panose="02020603050405020304" pitchFamily="18" charset="0"/>
                <a:cs typeface="Times New Roman" panose="02020603050405020304" pitchFamily="18" charset="0"/>
              </a:rPr>
            </a:br>
            <a:r>
              <a:rPr lang="en-US" b="1" u="sng" dirty="0">
                <a:latin typeface="Times New Roman" panose="02020603050405020304" pitchFamily="18" charset="0"/>
                <a:cs typeface="Times New Roman" panose="02020603050405020304" pitchFamily="18" charset="0"/>
              </a:rPr>
              <a:t>Work Safety:</a:t>
            </a:r>
            <a:br>
              <a:rPr lang="en-US" b="1" u="sng" dirty="0">
                <a:latin typeface="Times New Roman" panose="02020603050405020304" pitchFamily="18" charset="0"/>
                <a:cs typeface="Times New Roman" panose="02020603050405020304" pitchFamily="18" charset="0"/>
              </a:rPr>
            </a:br>
            <a:r>
              <a:rPr lang="en-US" i="1" dirty="0">
                <a:latin typeface="Times New Roman" panose="02020603050405020304" pitchFamily="18" charset="0"/>
                <a:cs typeface="Times New Roman" panose="02020603050405020304" pitchFamily="18" charset="0"/>
              </a:rPr>
              <a:t>Ceron’s policy is to provide a safe and healthful place of work that is free of recognized hazards. Ceron believes that a safe and healthful site comes from  involvement of all personnel working together to assure that no harm come to person(s) or property as a result of the work that occurs on it’s job sites. </a:t>
            </a:r>
          </a:p>
        </p:txBody>
      </p:sp>
    </p:spTree>
    <p:extLst>
      <p:ext uri="{BB962C8B-B14F-4D97-AF65-F5344CB8AC3E}">
        <p14:creationId xmlns:p14="http://schemas.microsoft.com/office/powerpoint/2010/main" val="8464182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picture of uhaul truck">
            <a:extLst>
              <a:ext uri="{FF2B5EF4-FFF2-40B4-BE49-F238E27FC236}">
                <a16:creationId xmlns:a16="http://schemas.microsoft.com/office/drawing/2014/main" id="{F443C2B0-DD4B-4787-A246-564AF998AD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9276" y="199410"/>
            <a:ext cx="7013448" cy="246378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6148BBD2-FEA5-479A-AB4D-3B1F4364E923}"/>
              </a:ext>
            </a:extLst>
          </p:cNvPr>
          <p:cNvSpPr/>
          <p:nvPr/>
        </p:nvSpPr>
        <p:spPr>
          <a:xfrm>
            <a:off x="2272665" y="3131820"/>
            <a:ext cx="7646670" cy="3416320"/>
          </a:xfrm>
          <a:prstGeom prst="rect">
            <a:avLst/>
          </a:prstGeom>
        </p:spPr>
        <p:txBody>
          <a:bodyPr wrap="square">
            <a:spAutoFit/>
          </a:bodyPr>
          <a:lstStyle/>
          <a:p>
            <a:r>
              <a:rPr lang="en-US" b="1" u="sng" dirty="0">
                <a:latin typeface="Times New Roman" panose="02020603050405020304" pitchFamily="18" charset="0"/>
                <a:cs typeface="Times New Roman" panose="02020603050405020304" pitchFamily="18" charset="0"/>
              </a:rPr>
              <a:t>Pre-Construction Services: </a:t>
            </a:r>
            <a:br>
              <a:rPr lang="en-US" dirty="0">
                <a:latin typeface="Times New Roman" panose="02020603050405020304" pitchFamily="18" charset="0"/>
                <a:cs typeface="Times New Roman" panose="02020603050405020304" pitchFamily="18" charset="0"/>
              </a:rPr>
            </a:br>
            <a:r>
              <a:rPr lang="en-US" i="1" dirty="0">
                <a:latin typeface="Times New Roman" panose="02020603050405020304" pitchFamily="18" charset="0"/>
                <a:cs typeface="Times New Roman" panose="02020603050405020304" pitchFamily="18" charset="0"/>
              </a:rPr>
              <a:t>Our pre-construction services process includes comprehensive analysis of all aspects of your project before the start of construction. Throughout this phase, we work with the Owner and design team to help assure that the cost, scope and schedule of the work is within the Owner’s expectations. Some components of our preconstruction process includes real time cost estimating from schematic design to GMP documents, construction phasing and logistics studies, schedule evaluations, value engineering suggestions, constructability studies, market analysis support of the governmental approval process, and more. Together, working as a project team, the preconstruction process allows for informed and timely decision making to ensure predictable result prior to the start of construction.</a:t>
            </a:r>
            <a:endParaRPr lang="en-US" dirty="0"/>
          </a:p>
        </p:txBody>
      </p:sp>
    </p:spTree>
    <p:extLst>
      <p:ext uri="{BB962C8B-B14F-4D97-AF65-F5344CB8AC3E}">
        <p14:creationId xmlns:p14="http://schemas.microsoft.com/office/powerpoint/2010/main" val="7868331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Image result for hotel picture">
            <a:extLst>
              <a:ext uri="{FF2B5EF4-FFF2-40B4-BE49-F238E27FC236}">
                <a16:creationId xmlns:a16="http://schemas.microsoft.com/office/drawing/2014/main" id="{3769ED9E-F128-4F2B-82C6-10395F4575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7891" y="298684"/>
            <a:ext cx="7013448" cy="243844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9F218C9A-8987-4439-8E0C-0B0A6D655E81}"/>
              </a:ext>
            </a:extLst>
          </p:cNvPr>
          <p:cNvSpPr/>
          <p:nvPr/>
        </p:nvSpPr>
        <p:spPr>
          <a:xfrm>
            <a:off x="1870280" y="3190578"/>
            <a:ext cx="7648671" cy="2031325"/>
          </a:xfrm>
          <a:prstGeom prst="rect">
            <a:avLst/>
          </a:prstGeom>
        </p:spPr>
        <p:txBody>
          <a:bodyPr wrap="square">
            <a:spAutoFit/>
          </a:bodyPr>
          <a:lstStyle/>
          <a:p>
            <a:r>
              <a:rPr lang="en-US" b="1" u="sng" dirty="0">
                <a:latin typeface="Times New Roman" panose="02020603050405020304" pitchFamily="18" charset="0"/>
                <a:cs typeface="Times New Roman" panose="02020603050405020304" pitchFamily="18" charset="0"/>
              </a:rPr>
              <a:t>Comprehensive Construction Services: </a:t>
            </a:r>
            <a:br>
              <a:rPr lang="en-US" u="sng" dirty="0"/>
            </a:br>
            <a:r>
              <a:rPr lang="en-US" i="1" dirty="0">
                <a:latin typeface="Times New Roman" panose="02020603050405020304" pitchFamily="18" charset="0"/>
                <a:cs typeface="Times New Roman" panose="02020603050405020304" pitchFamily="18" charset="0"/>
              </a:rPr>
              <a:t>Teamwork is central to our approach to building. Ceron is adept at innovating through preconstruction and construction phase services with owners and designers as construction managers and/or General Contractors. In this role our seasoned managers work thru every facet of a project from conception estimating to closeout. We also provide competitive pricing and exceptional performance assuring the role as builder under general construction arrangement. </a:t>
            </a:r>
            <a:endParaRPr lang="en-US" dirty="0">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F3FE3F69-EAC5-4D27-8538-01D8FB0E9FFD}"/>
              </a:ext>
            </a:extLst>
          </p:cNvPr>
          <p:cNvSpPr/>
          <p:nvPr/>
        </p:nvSpPr>
        <p:spPr>
          <a:xfrm>
            <a:off x="1870280" y="5358987"/>
            <a:ext cx="7751542" cy="1200329"/>
          </a:xfrm>
          <a:prstGeom prst="rect">
            <a:avLst/>
          </a:prstGeom>
        </p:spPr>
        <p:txBody>
          <a:bodyPr wrap="square">
            <a:spAutoFit/>
          </a:bodyPr>
          <a:lstStyle/>
          <a:p>
            <a:r>
              <a:rPr lang="en-US" b="1" u="sng" dirty="0">
                <a:latin typeface="Times New Roman" panose="02020603050405020304" pitchFamily="18" charset="0"/>
                <a:cs typeface="Times New Roman" panose="02020603050405020304" pitchFamily="18" charset="0"/>
              </a:rPr>
              <a:t>Over 40 Year of Experience:</a:t>
            </a:r>
            <a:br>
              <a:rPr lang="en-US" dirty="0">
                <a:latin typeface="Times New Roman" panose="02020603050405020304" pitchFamily="18" charset="0"/>
                <a:cs typeface="Times New Roman" panose="02020603050405020304" pitchFamily="18" charset="0"/>
              </a:rPr>
            </a:br>
            <a:r>
              <a:rPr lang="en-US" i="1" dirty="0">
                <a:latin typeface="Times New Roman" panose="02020603050405020304" pitchFamily="18" charset="0"/>
                <a:cs typeface="Times New Roman" panose="02020603050405020304" pitchFamily="18" charset="0"/>
              </a:rPr>
              <a:t>Ceron’s tri-state longevity since 1979 is a testament to the depth of our tradition of excellence. Ceron’s dedication to clients, commitment to hard work, and superior results </a:t>
            </a:r>
            <a:r>
              <a:rPr lang="en-US" i="1">
                <a:latin typeface="Times New Roman" panose="02020603050405020304" pitchFamily="18" charset="0"/>
                <a:cs typeface="Times New Roman" panose="02020603050405020304" pitchFamily="18" charset="0"/>
              </a:rPr>
              <a:t>will ensure </a:t>
            </a:r>
            <a:r>
              <a:rPr lang="en-US" i="1" dirty="0">
                <a:latin typeface="Times New Roman" panose="02020603050405020304" pitchFamily="18" charset="0"/>
                <a:cs typeface="Times New Roman" panose="02020603050405020304" pitchFamily="18" charset="0"/>
              </a:rPr>
              <a:t>our continued success.</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048268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ign on the side of a building&#10;&#10;Description automatically generated">
            <a:extLst>
              <a:ext uri="{FF2B5EF4-FFF2-40B4-BE49-F238E27FC236}">
                <a16:creationId xmlns:a16="http://schemas.microsoft.com/office/drawing/2014/main" id="{B6B4D0FB-BB04-4B7C-B58A-08E84C28AE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87288" y="261085"/>
            <a:ext cx="7017420" cy="2417926"/>
          </a:xfrm>
          <a:prstGeom prst="rect">
            <a:avLst/>
          </a:prstGeom>
        </p:spPr>
      </p:pic>
      <p:sp>
        <p:nvSpPr>
          <p:cNvPr id="5" name="Rectangle 4">
            <a:extLst>
              <a:ext uri="{FF2B5EF4-FFF2-40B4-BE49-F238E27FC236}">
                <a16:creationId xmlns:a16="http://schemas.microsoft.com/office/drawing/2014/main" id="{FD1AC021-C7F2-41D2-9AE9-F7E1831AE049}"/>
              </a:ext>
            </a:extLst>
          </p:cNvPr>
          <p:cNvSpPr/>
          <p:nvPr/>
        </p:nvSpPr>
        <p:spPr>
          <a:xfrm>
            <a:off x="3720991" y="174338"/>
            <a:ext cx="4750018" cy="374077"/>
          </a:xfrm>
          <a:prstGeom prst="rect">
            <a:avLst/>
          </a:prstGeom>
        </p:spPr>
        <p:txBody>
          <a:bodyPr wrap="none">
            <a:spAutoFit/>
          </a:bodyPr>
          <a:lstStyle/>
          <a:p>
            <a:pPr algn="ctr">
              <a:lnSpc>
                <a:spcPct val="107000"/>
              </a:lnSpc>
              <a:spcAft>
                <a:spcPts val="800"/>
              </a:spcAft>
            </a:pPr>
            <a:r>
              <a:rPr lang="en-US" dirty="0">
                <a:effectLst>
                  <a:outerShdw blurRad="50800" dist="38100" dir="2700000" algn="tl">
                    <a:srgbClr val="000000">
                      <a:alpha val="40000"/>
                    </a:srgbClr>
                  </a:outerShdw>
                </a:effectLst>
                <a:latin typeface="Times New Roman" panose="02020603050405020304" pitchFamily="18" charset="0"/>
                <a:ea typeface="Times New Roman" panose="02020603050405020304" pitchFamily="18" charset="0"/>
                <a:cs typeface="Times New Roman" panose="02020603050405020304" pitchFamily="18" charset="0"/>
              </a:rPr>
              <a:t>Southward Industrial Park Newark -Newark, NJ  </a:t>
            </a:r>
            <a:endParaRPr lang="en-US"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id="{0690A934-C649-4B29-B3D3-9BF478E72B51}"/>
              </a:ext>
            </a:extLst>
          </p:cNvPr>
          <p:cNvSpPr/>
          <p:nvPr/>
        </p:nvSpPr>
        <p:spPr>
          <a:xfrm>
            <a:off x="5040725" y="2781360"/>
            <a:ext cx="2110547" cy="468077"/>
          </a:xfrm>
          <a:prstGeom prst="rect">
            <a:avLst/>
          </a:prstGeom>
        </p:spPr>
        <p:txBody>
          <a:bodyPr wrap="square">
            <a:spAutoFit/>
          </a:bodyPr>
          <a:lstStyle/>
          <a:p>
            <a:pPr algn="ctr">
              <a:lnSpc>
                <a:spcPct val="107000"/>
              </a:lnSpc>
              <a:spcAft>
                <a:spcPts val="800"/>
              </a:spcAft>
            </a:pPr>
            <a:r>
              <a:rPr lang="en-US" sz="2400" dirty="0">
                <a:solidFill>
                  <a:srgbClr val="002060"/>
                </a:solidFill>
                <a:effectLst>
                  <a:outerShdw blurRad="50800" dist="38100" dir="2700000" algn="tl">
                    <a:srgbClr val="000000">
                      <a:alpha val="40000"/>
                    </a:srgbClr>
                  </a:outerShdw>
                </a:effectLst>
                <a:latin typeface="Times New Roman" panose="02020603050405020304" pitchFamily="18" charset="0"/>
                <a:ea typeface="Times New Roman" panose="02020603050405020304" pitchFamily="18" charset="0"/>
                <a:cs typeface="Times New Roman" panose="02020603050405020304" pitchFamily="18" charset="0"/>
              </a:rPr>
              <a:t>Driven Purpose </a:t>
            </a: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id="{B8816D20-F9AA-45A0-9543-DE09110A8BBA}"/>
              </a:ext>
            </a:extLst>
          </p:cNvPr>
          <p:cNvSpPr/>
          <p:nvPr/>
        </p:nvSpPr>
        <p:spPr>
          <a:xfrm>
            <a:off x="479424" y="3351786"/>
            <a:ext cx="11233150" cy="2989793"/>
          </a:xfrm>
          <a:prstGeom prst="rect">
            <a:avLst/>
          </a:prstGeom>
        </p:spPr>
        <p:txBody>
          <a:bodyPr wrap="square">
            <a:spAutoFit/>
          </a:bodyPr>
          <a:lstStyle/>
          <a:p>
            <a:pPr algn="ctr">
              <a:lnSpc>
                <a:spcPct val="107000"/>
              </a:lnSpc>
              <a:spcAft>
                <a:spcPts val="800"/>
              </a:spcAft>
            </a:pPr>
            <a:r>
              <a:rPr lang="en-US" sz="2000" b="1" dirty="0">
                <a:latin typeface="Times New Roman" panose="02020603050405020304" pitchFamily="18" charset="0"/>
                <a:ea typeface="Calibri" panose="020F0502020204030204" pitchFamily="34" charset="0"/>
                <a:cs typeface="Times New Roman" panose="02020603050405020304" pitchFamily="18" charset="0"/>
              </a:rPr>
              <a:t>	CERON MANAGEMENT LLC </a:t>
            </a:r>
          </a:p>
          <a:p>
            <a:pPr algn="ctr">
              <a:lnSpc>
                <a:spcPct val="107000"/>
              </a:lnSpc>
              <a:spcAft>
                <a:spcPts val="800"/>
              </a:spcAft>
            </a:pPr>
            <a:r>
              <a:rPr lang="en-US" dirty="0">
                <a:latin typeface="Times New Roman" panose="02020603050405020304" pitchFamily="18" charset="0"/>
                <a:ea typeface="Calibri" panose="020F0502020204030204" pitchFamily="34" charset="0"/>
                <a:cs typeface="Times New Roman" panose="02020603050405020304" pitchFamily="18" charset="0"/>
              </a:rPr>
              <a:t>The seed for Ceron Management was planted in 1979 with one thought in mind:  </a:t>
            </a:r>
          </a:p>
          <a:p>
            <a:pPr algn="ctr">
              <a:lnSpc>
                <a:spcPct val="107000"/>
              </a:lnSpc>
              <a:spcAft>
                <a:spcPts val="800"/>
              </a:spcAft>
            </a:pPr>
            <a:r>
              <a:rPr lang="en-US" dirty="0">
                <a:latin typeface="Times New Roman" panose="02020603050405020304" pitchFamily="18" charset="0"/>
                <a:ea typeface="Calibri" panose="020F0502020204030204" pitchFamily="34" charset="0"/>
                <a:cs typeface="Times New Roman" panose="02020603050405020304" pitchFamily="18" charset="0"/>
              </a:rPr>
              <a:t>Serve the entire Greater New York City Area with</a:t>
            </a:r>
            <a:br>
              <a:rPr lang="en-US" dirty="0">
                <a:latin typeface="Times New Roman" panose="02020603050405020304" pitchFamily="18" charset="0"/>
                <a:ea typeface="Calibri" panose="020F0502020204030204" pitchFamily="34" charset="0"/>
                <a:cs typeface="Times New Roman" panose="02020603050405020304" pitchFamily="18" charset="0"/>
              </a:rPr>
            </a:br>
            <a:r>
              <a:rPr lang="en-US" b="1" i="1" dirty="0">
                <a:latin typeface="Times New Roman" panose="02020603050405020304" pitchFamily="18" charset="0"/>
                <a:ea typeface="Calibri" panose="020F0502020204030204" pitchFamily="34" charset="0"/>
                <a:cs typeface="Times New Roman" panose="02020603050405020304" pitchFamily="18" charset="0"/>
              </a:rPr>
              <a:t>“Complete Resources Correct Solutions”</a:t>
            </a:r>
            <a:r>
              <a:rPr lang="en-US" dirty="0">
                <a:latin typeface="Times New Roman" panose="02020603050405020304" pitchFamily="18" charset="0"/>
                <a:ea typeface="Calibri" panose="020F0502020204030204" pitchFamily="34" charset="0"/>
                <a:cs typeface="Times New Roman" panose="02020603050405020304" pitchFamily="18" charset="0"/>
              </a:rPr>
              <a:t> </a:t>
            </a:r>
          </a:p>
          <a:p>
            <a:pPr>
              <a:lnSpc>
                <a:spcPct val="107000"/>
              </a:lnSpc>
              <a:spcAft>
                <a:spcPts val="800"/>
              </a:spcAft>
            </a:pPr>
            <a:r>
              <a:rPr lang="en-US" dirty="0">
                <a:latin typeface="Times New Roman" panose="02020603050405020304" pitchFamily="18" charset="0"/>
                <a:ea typeface="Calibri" panose="020F0502020204030204" pitchFamily="34" charset="0"/>
                <a:cs typeface="Times New Roman" panose="02020603050405020304" pitchFamily="18" charset="0"/>
              </a:rPr>
              <a:t>Ceron Management, LLC is a Design </a:t>
            </a:r>
            <a:r>
              <a:rPr lang="en-US">
                <a:latin typeface="Times New Roman" panose="02020603050405020304" pitchFamily="18" charset="0"/>
                <a:ea typeface="Calibri" panose="020F0502020204030204" pitchFamily="34" charset="0"/>
                <a:cs typeface="Times New Roman" panose="02020603050405020304" pitchFamily="18" charset="0"/>
              </a:rPr>
              <a:t>build, </a:t>
            </a:r>
            <a:r>
              <a:rPr lang="en-US" dirty="0">
                <a:latin typeface="Times New Roman" panose="02020603050405020304" pitchFamily="18" charset="0"/>
                <a:ea typeface="Calibri" panose="020F0502020204030204" pitchFamily="34" charset="0"/>
                <a:cs typeface="Times New Roman" panose="02020603050405020304" pitchFamily="18" charset="0"/>
              </a:rPr>
              <a:t>Construction Management and General Contracting Company. </a:t>
            </a:r>
          </a:p>
          <a:p>
            <a:pPr>
              <a:lnSpc>
                <a:spcPct val="107000"/>
              </a:lnSpc>
              <a:spcAft>
                <a:spcPts val="800"/>
              </a:spcAft>
            </a:pPr>
            <a:r>
              <a:rPr lang="en-US" dirty="0">
                <a:latin typeface="Times New Roman" panose="02020603050405020304" pitchFamily="18" charset="0"/>
                <a:ea typeface="Calibri" panose="020F0502020204030204" pitchFamily="34" charset="0"/>
                <a:cs typeface="Times New Roman" panose="02020603050405020304" pitchFamily="18" charset="0"/>
              </a:rPr>
              <a:t>We are committed to a well-managed project from its genesis. That commitment is evident in our quality, integrity, well-managed timelines and budgets in every project that we embark upon. </a:t>
            </a:r>
          </a:p>
          <a:p>
            <a:r>
              <a:rPr lang="en-US" dirty="0">
                <a:latin typeface="Times New Roman" panose="02020603050405020304" pitchFamily="18" charset="0"/>
                <a:ea typeface="Calibri" panose="020F0502020204030204" pitchFamily="34" charset="0"/>
                <a:cs typeface="Times New Roman" panose="02020603050405020304" pitchFamily="18" charset="0"/>
              </a:rPr>
              <a:t>Our licensed and on-site professionals are available to assist with all the construction development and site needs. </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509167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large ship in the background&#10;&#10;Description automatically generated">
            <a:extLst>
              <a:ext uri="{FF2B5EF4-FFF2-40B4-BE49-F238E27FC236}">
                <a16:creationId xmlns:a16="http://schemas.microsoft.com/office/drawing/2014/main" id="{FE3BDFC7-C1DC-4AC8-AE19-4EA136EB27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59736" y="237766"/>
            <a:ext cx="7013448" cy="2448217"/>
          </a:xfrm>
          <a:prstGeom prst="rect">
            <a:avLst/>
          </a:prstGeom>
        </p:spPr>
      </p:pic>
      <p:sp>
        <p:nvSpPr>
          <p:cNvPr id="5" name="Rectangle 4">
            <a:extLst>
              <a:ext uri="{FF2B5EF4-FFF2-40B4-BE49-F238E27FC236}">
                <a16:creationId xmlns:a16="http://schemas.microsoft.com/office/drawing/2014/main" id="{D99C1611-38BD-43E9-90C1-34C5A9CB5494}"/>
              </a:ext>
            </a:extLst>
          </p:cNvPr>
          <p:cNvSpPr/>
          <p:nvPr/>
        </p:nvSpPr>
        <p:spPr>
          <a:xfrm>
            <a:off x="5244307" y="219724"/>
            <a:ext cx="2909772" cy="374077"/>
          </a:xfrm>
          <a:prstGeom prst="rect">
            <a:avLst/>
          </a:prstGeom>
        </p:spPr>
        <p:txBody>
          <a:bodyPr wrap="none">
            <a:spAutoFit/>
          </a:bodyPr>
          <a:lstStyle/>
          <a:p>
            <a:pPr algn="ctr">
              <a:lnSpc>
                <a:spcPct val="107000"/>
              </a:lnSpc>
              <a:spcAft>
                <a:spcPts val="800"/>
              </a:spcAft>
            </a:pPr>
            <a:r>
              <a:rPr lang="en-US" dirty="0">
                <a:effectLst>
                  <a:outerShdw blurRad="50800" dist="38100" dir="2700000" algn="tl">
                    <a:srgbClr val="000000">
                      <a:alpha val="40000"/>
                    </a:srgbClr>
                  </a:outerShdw>
                </a:effectLst>
                <a:latin typeface="Times New Roman" panose="02020603050405020304" pitchFamily="18" charset="0"/>
                <a:ea typeface="Times New Roman" panose="02020603050405020304" pitchFamily="18" charset="0"/>
                <a:cs typeface="Times New Roman" panose="02020603050405020304" pitchFamily="18" charset="0"/>
              </a:rPr>
              <a:t>Exxon Refinery Linden, NJ  </a:t>
            </a:r>
            <a:endParaRPr lang="en-US"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id="{D861F28C-6093-4425-99B0-F76DFEFA9F60}"/>
              </a:ext>
            </a:extLst>
          </p:cNvPr>
          <p:cNvSpPr/>
          <p:nvPr/>
        </p:nvSpPr>
        <p:spPr>
          <a:xfrm>
            <a:off x="5233727" y="2793555"/>
            <a:ext cx="1465466" cy="468077"/>
          </a:xfrm>
          <a:prstGeom prst="rect">
            <a:avLst/>
          </a:prstGeom>
        </p:spPr>
        <p:txBody>
          <a:bodyPr wrap="none">
            <a:spAutoFit/>
          </a:bodyPr>
          <a:lstStyle/>
          <a:p>
            <a:pPr algn="ctr">
              <a:lnSpc>
                <a:spcPct val="107000"/>
              </a:lnSpc>
              <a:spcAft>
                <a:spcPts val="800"/>
              </a:spcAft>
            </a:pPr>
            <a:r>
              <a:rPr lang="en-US" sz="2400" dirty="0">
                <a:solidFill>
                  <a:srgbClr val="002060"/>
                </a:solidFill>
                <a:effectLst>
                  <a:outerShdw blurRad="50800" dist="38100" dir="2700000" algn="tl">
                    <a:srgbClr val="000000">
                      <a:alpha val="40000"/>
                    </a:srgbClr>
                  </a:outerShdw>
                </a:effectLst>
                <a:latin typeface="Times New Roman" panose="02020603050405020304" pitchFamily="18" charset="0"/>
                <a:ea typeface="Times New Roman" panose="02020603050405020304" pitchFamily="18" charset="0"/>
                <a:cs typeface="Times New Roman" panose="02020603050405020304" pitchFamily="18" charset="0"/>
              </a:rPr>
              <a:t>Beginning</a:t>
            </a: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id="{07DCFBB2-C725-4AA7-99EB-2825A275C4D1}"/>
              </a:ext>
            </a:extLst>
          </p:cNvPr>
          <p:cNvSpPr/>
          <p:nvPr/>
        </p:nvSpPr>
        <p:spPr>
          <a:xfrm>
            <a:off x="941070" y="3369204"/>
            <a:ext cx="10309860" cy="3293209"/>
          </a:xfrm>
          <a:prstGeom prst="rect">
            <a:avLst/>
          </a:prstGeom>
        </p:spPr>
        <p:txBody>
          <a:bodyPr wrap="square">
            <a:spAutoFit/>
          </a:bodyPr>
          <a:lstStyle/>
          <a:p>
            <a:pPr lvl="0"/>
            <a:r>
              <a:rPr lang="en-US" dirty="0">
                <a:latin typeface="Times New Roman" panose="02020603050405020304" pitchFamily="18" charset="0"/>
                <a:cs typeface="Times New Roman" panose="02020603050405020304" pitchFamily="18" charset="0"/>
              </a:rPr>
              <a:t>In September of 1979 at the Exxon Refinery in Linden, New Jersey, Mr. Hector Quijano committed himself to learn and perform his work with the idea that one man (and eventually one company) could and would provide the construction industry with: </a:t>
            </a:r>
          </a:p>
          <a:p>
            <a:pPr algn="ctr"/>
            <a:endParaRPr lang="en-US" sz="1400" b="1" i="1" dirty="0">
              <a:latin typeface="Times New Roman" panose="02020603050405020304" pitchFamily="18" charset="0"/>
              <a:cs typeface="Times New Roman" panose="02020603050405020304" pitchFamily="18" charset="0"/>
            </a:endParaRPr>
          </a:p>
          <a:p>
            <a:pPr algn="ctr"/>
            <a:r>
              <a:rPr lang="en-US" b="1" i="1" dirty="0">
                <a:latin typeface="Times New Roman" panose="02020603050405020304" pitchFamily="18" charset="0"/>
                <a:cs typeface="Times New Roman" panose="02020603050405020304" pitchFamily="18" charset="0"/>
              </a:rPr>
              <a:t>“Complete Resources Correct Solutions”</a:t>
            </a:r>
          </a:p>
          <a:p>
            <a:endParaRPr lang="en-US" sz="1400" dirty="0">
              <a:latin typeface="Times New Roman" panose="02020603050405020304" pitchFamily="18" charset="0"/>
              <a:cs typeface="Times New Roman" panose="02020603050405020304" pitchFamily="18" charset="0"/>
            </a:endParaRPr>
          </a:p>
          <a:p>
            <a:pPr lvl="0"/>
            <a:r>
              <a:rPr lang="en-US" dirty="0">
                <a:latin typeface="Times New Roman" panose="02020603050405020304" pitchFamily="18" charset="0"/>
                <a:cs typeface="Times New Roman" panose="02020603050405020304" pitchFamily="18" charset="0"/>
              </a:rPr>
              <a:t>His personal commitment paid off quickly and Mr. Quijano became a team leader within 3 months of starting his career in the Industrial Commercial Construction Industry. </a:t>
            </a:r>
          </a:p>
          <a:p>
            <a:pPr lvl="0"/>
            <a:r>
              <a:rPr lang="en-US" dirty="0">
                <a:latin typeface="Times New Roman" panose="02020603050405020304" pitchFamily="18" charset="0"/>
                <a:cs typeface="Times New Roman" panose="02020603050405020304" pitchFamily="18" charset="0"/>
              </a:rPr>
              <a:t>In 1980, Mr. Quijano’s leadership and commitment earned an invitation and job offer of Site Super overseeing the logistics of all projects at the U.S Army Picatinny Arsenal Corp of Engineers, New Jersey.  Discipline and an eye for detail was essential to his success at the Arsenal.  The U.S. Army Picatinny Arsenal is an internationally acknowledged hub for the advancement of armament technologies and engineering innovation.</a:t>
            </a:r>
            <a:endParaRPr lang="en-US"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929920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5E75173-6124-40A3-88E8-A9BD687C3741}"/>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589276" y="234974"/>
            <a:ext cx="7013448" cy="2412697"/>
          </a:xfrm>
          <a:prstGeom prst="rect">
            <a:avLst/>
          </a:prstGeom>
          <a:noFill/>
          <a:ln>
            <a:noFill/>
          </a:ln>
        </p:spPr>
      </p:pic>
      <p:sp>
        <p:nvSpPr>
          <p:cNvPr id="5" name="Rectangle 4">
            <a:extLst>
              <a:ext uri="{FF2B5EF4-FFF2-40B4-BE49-F238E27FC236}">
                <a16:creationId xmlns:a16="http://schemas.microsoft.com/office/drawing/2014/main" id="{9ED5A6F9-63EB-4CA8-AD4B-735F50235495}"/>
              </a:ext>
            </a:extLst>
          </p:cNvPr>
          <p:cNvSpPr/>
          <p:nvPr/>
        </p:nvSpPr>
        <p:spPr>
          <a:xfrm>
            <a:off x="2680476" y="264250"/>
            <a:ext cx="3616696" cy="369332"/>
          </a:xfrm>
          <a:prstGeom prst="rect">
            <a:avLst/>
          </a:prstGeom>
        </p:spPr>
        <p:txBody>
          <a:bodyPr wrap="none">
            <a:spAutoFit/>
          </a:bodyPr>
          <a:lstStyle/>
          <a:p>
            <a:r>
              <a:rPr lang="en-US" b="1" dirty="0">
                <a:solidFill>
                  <a:schemeClr val="bg1"/>
                </a:solidFill>
              </a:rPr>
              <a:t>National State Bank Newark, NJ</a:t>
            </a:r>
          </a:p>
        </p:txBody>
      </p:sp>
      <p:sp>
        <p:nvSpPr>
          <p:cNvPr id="6" name="Rectangle 5">
            <a:extLst>
              <a:ext uri="{FF2B5EF4-FFF2-40B4-BE49-F238E27FC236}">
                <a16:creationId xmlns:a16="http://schemas.microsoft.com/office/drawing/2014/main" id="{EAC0A3EF-0919-4B69-B95D-458B33A02F7C}"/>
              </a:ext>
            </a:extLst>
          </p:cNvPr>
          <p:cNvSpPr/>
          <p:nvPr/>
        </p:nvSpPr>
        <p:spPr>
          <a:xfrm>
            <a:off x="4407076" y="2963373"/>
            <a:ext cx="3377848" cy="460895"/>
          </a:xfrm>
          <a:prstGeom prst="rect">
            <a:avLst/>
          </a:prstGeom>
        </p:spPr>
        <p:txBody>
          <a:bodyPr wrap="none">
            <a:spAutoFit/>
          </a:bodyPr>
          <a:lstStyle/>
          <a:p>
            <a:pPr>
              <a:lnSpc>
                <a:spcPct val="107000"/>
              </a:lnSpc>
              <a:spcAft>
                <a:spcPts val="800"/>
              </a:spcAft>
            </a:pPr>
            <a:r>
              <a:rPr lang="en-US" sz="2400" dirty="0">
                <a:solidFill>
                  <a:srgbClr val="002060"/>
                </a:solidFill>
                <a:effectLst>
                  <a:outerShdw blurRad="50800" dist="38100" dir="2700000" algn="tl">
                    <a:srgbClr val="000000">
                      <a:alpha val="40000"/>
                    </a:srgbClr>
                  </a:outerShdw>
                </a:effectLst>
                <a:latin typeface="Times New Roman" panose="02020603050405020304" pitchFamily="18" charset="0"/>
                <a:ea typeface="Times New Roman" panose="02020603050405020304" pitchFamily="18" charset="0"/>
                <a:cs typeface="Times New Roman" panose="02020603050405020304" pitchFamily="18" charset="0"/>
              </a:rPr>
              <a:t>Early Management Hi</a:t>
            </a:r>
            <a:r>
              <a:rPr lang="en-US" dirty="0">
                <a:solidFill>
                  <a:srgbClr val="002060"/>
                </a:solidFill>
                <a:effectLst>
                  <a:outerShdw blurRad="50800" dist="38100" dir="2700000" algn="tl">
                    <a:srgbClr val="000000">
                      <a:alpha val="40000"/>
                    </a:srgbClr>
                  </a:outerShdw>
                </a:effectLst>
                <a:latin typeface="Times New Roman" panose="02020603050405020304" pitchFamily="18" charset="0"/>
                <a:ea typeface="Times New Roman" panose="02020603050405020304" pitchFamily="18" charset="0"/>
                <a:cs typeface="Times New Roman" panose="02020603050405020304" pitchFamily="18" charset="0"/>
              </a:rPr>
              <a:t>story</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id="{0CD6957C-9E7D-40F2-B716-C79460662E19}"/>
              </a:ext>
            </a:extLst>
          </p:cNvPr>
          <p:cNvSpPr/>
          <p:nvPr/>
        </p:nvSpPr>
        <p:spPr>
          <a:xfrm>
            <a:off x="1141095" y="3458818"/>
            <a:ext cx="9909810" cy="646331"/>
          </a:xfrm>
          <a:prstGeom prst="rect">
            <a:avLst/>
          </a:prstGeom>
        </p:spPr>
        <p:txBody>
          <a:bodyPr wrap="square">
            <a:spAutoFit/>
          </a:bodyPr>
          <a:lstStyle/>
          <a:p>
            <a:r>
              <a:rPr lang="en-US" dirty="0">
                <a:latin typeface="Times New Roman" panose="02020603050405020304" pitchFamily="18" charset="0"/>
                <a:cs typeface="Times New Roman" panose="02020603050405020304" pitchFamily="18" charset="0"/>
              </a:rPr>
              <a:t>From 1983 to 1989, after successfully completed his task at the U.S Picatinny Arsenal, Mr. Quijano was offered to oversee and accepted the following ground up, renovation and addition projects:</a:t>
            </a:r>
          </a:p>
        </p:txBody>
      </p:sp>
      <p:sp>
        <p:nvSpPr>
          <p:cNvPr id="8" name="Rectangle 7">
            <a:extLst>
              <a:ext uri="{FF2B5EF4-FFF2-40B4-BE49-F238E27FC236}">
                <a16:creationId xmlns:a16="http://schemas.microsoft.com/office/drawing/2014/main" id="{AEADBD89-850A-4C99-9D18-5B2E439D5A17}"/>
              </a:ext>
            </a:extLst>
          </p:cNvPr>
          <p:cNvSpPr/>
          <p:nvPr/>
        </p:nvSpPr>
        <p:spPr>
          <a:xfrm>
            <a:off x="3246989" y="4152843"/>
            <a:ext cx="5698022" cy="2031325"/>
          </a:xfrm>
          <a:prstGeom prst="rect">
            <a:avLst/>
          </a:prstGeom>
        </p:spPr>
        <p:txBody>
          <a:bodyPr wrap="square">
            <a:spAutoFit/>
          </a:bodyPr>
          <a:lstStyle/>
          <a:p>
            <a:pPr marL="285750" lvl="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Historic National State Bank Building Newark, NJ 1986</a:t>
            </a:r>
          </a:p>
          <a:p>
            <a:pPr marL="285750" lvl="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Trenton State House Historic Renovation Trenton, NJ</a:t>
            </a:r>
          </a:p>
          <a:p>
            <a:pPr marL="285750" lvl="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Trenton State Prison Trenton, NJ</a:t>
            </a:r>
          </a:p>
          <a:p>
            <a:pPr marL="285750" lvl="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Clinton Women State Prison Clinton, NJ</a:t>
            </a:r>
          </a:p>
          <a:p>
            <a:pPr marL="285750" lvl="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Pathmark Supermarkets throughout NJ</a:t>
            </a:r>
          </a:p>
          <a:p>
            <a:pPr marL="285750" lvl="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Shoprite Super Markets throughout NJ</a:t>
            </a:r>
          </a:p>
          <a:p>
            <a:pPr marL="285750" lvl="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Kings Supermarkets throughout NJ</a:t>
            </a:r>
          </a:p>
        </p:txBody>
      </p:sp>
    </p:spTree>
    <p:extLst>
      <p:ext uri="{BB962C8B-B14F-4D97-AF65-F5344CB8AC3E}">
        <p14:creationId xmlns:p14="http://schemas.microsoft.com/office/powerpoint/2010/main" val="38819294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710FE3E-3132-4867-9A88-6975FA89B408}"/>
              </a:ext>
            </a:extLst>
          </p:cNvPr>
          <p:cNvPicPr>
            <a:picLocks noChangeAspect="1"/>
          </p:cNvPicPr>
          <p:nvPr/>
        </p:nvPicPr>
        <p:blipFill>
          <a:blip r:embed="rId2"/>
          <a:stretch>
            <a:fillRect/>
          </a:stretch>
        </p:blipFill>
        <p:spPr>
          <a:xfrm>
            <a:off x="2589276" y="213243"/>
            <a:ext cx="7013448" cy="2255266"/>
          </a:xfrm>
          <a:prstGeom prst="rect">
            <a:avLst/>
          </a:prstGeom>
        </p:spPr>
      </p:pic>
      <p:sp>
        <p:nvSpPr>
          <p:cNvPr id="5" name="Rectangle 4">
            <a:extLst>
              <a:ext uri="{FF2B5EF4-FFF2-40B4-BE49-F238E27FC236}">
                <a16:creationId xmlns:a16="http://schemas.microsoft.com/office/drawing/2014/main" id="{BFCF93E8-C726-4A9C-BC3C-DD21952C0C31}"/>
              </a:ext>
            </a:extLst>
          </p:cNvPr>
          <p:cNvSpPr/>
          <p:nvPr/>
        </p:nvSpPr>
        <p:spPr>
          <a:xfrm>
            <a:off x="5827746" y="380257"/>
            <a:ext cx="2533066" cy="369332"/>
          </a:xfrm>
          <a:prstGeom prst="rect">
            <a:avLst/>
          </a:prstGeom>
        </p:spPr>
        <p:txBody>
          <a:bodyPr wrap="none">
            <a:spAutoFit/>
          </a:bodyPr>
          <a:lstStyle/>
          <a:p>
            <a:r>
              <a:rPr lang="en-US" b="1" dirty="0">
                <a:solidFill>
                  <a:schemeClr val="bg1"/>
                </a:solidFill>
              </a:rPr>
              <a:t>Gateways Newark, NJ</a:t>
            </a:r>
          </a:p>
        </p:txBody>
      </p:sp>
      <p:sp>
        <p:nvSpPr>
          <p:cNvPr id="6" name="Rectangle 5">
            <a:extLst>
              <a:ext uri="{FF2B5EF4-FFF2-40B4-BE49-F238E27FC236}">
                <a16:creationId xmlns:a16="http://schemas.microsoft.com/office/drawing/2014/main" id="{5BB86B5D-563A-409C-85A6-0E4593CD0154}"/>
              </a:ext>
            </a:extLst>
          </p:cNvPr>
          <p:cNvSpPr/>
          <p:nvPr/>
        </p:nvSpPr>
        <p:spPr>
          <a:xfrm>
            <a:off x="4746912" y="2612895"/>
            <a:ext cx="2698175" cy="374077"/>
          </a:xfrm>
          <a:prstGeom prst="rect">
            <a:avLst/>
          </a:prstGeom>
        </p:spPr>
        <p:txBody>
          <a:bodyPr wrap="none">
            <a:spAutoFit/>
          </a:bodyPr>
          <a:lstStyle/>
          <a:p>
            <a:pPr>
              <a:lnSpc>
                <a:spcPct val="107000"/>
              </a:lnSpc>
              <a:spcAft>
                <a:spcPts val="800"/>
              </a:spcAft>
            </a:pPr>
            <a:r>
              <a:rPr lang="en-US" dirty="0">
                <a:solidFill>
                  <a:srgbClr val="002060"/>
                </a:solidFill>
                <a:effectLst>
                  <a:outerShdw blurRad="50800" dist="38100" dir="2700000" algn="tl">
                    <a:srgbClr val="000000">
                      <a:alpha val="40000"/>
                    </a:srgbClr>
                  </a:outerShdw>
                </a:effectLst>
                <a:latin typeface="Times New Roman" panose="02020603050405020304" pitchFamily="18" charset="0"/>
                <a:ea typeface="Times New Roman" panose="02020603050405020304" pitchFamily="18" charset="0"/>
                <a:cs typeface="Times New Roman" panose="02020603050405020304" pitchFamily="18" charset="0"/>
              </a:rPr>
              <a:t>Early Management History</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id="{8527D971-3100-4D7A-9C40-29DB577CDAD6}"/>
              </a:ext>
            </a:extLst>
          </p:cNvPr>
          <p:cNvSpPr/>
          <p:nvPr/>
        </p:nvSpPr>
        <p:spPr>
          <a:xfrm>
            <a:off x="2335529" y="3338422"/>
            <a:ext cx="7520940" cy="3139321"/>
          </a:xfrm>
          <a:prstGeom prst="rect">
            <a:avLst/>
          </a:prstGeom>
        </p:spPr>
        <p:txBody>
          <a:bodyPr wrap="square">
            <a:spAutoFit/>
          </a:bodyPr>
          <a:lstStyle/>
          <a:p>
            <a:pPr algn="ctr">
              <a:tabLst>
                <a:tab pos="457200" algn="l"/>
              </a:tabLst>
            </a:pPr>
            <a:r>
              <a:rPr lang="en-US" dirty="0">
                <a:latin typeface="Times New Roman" panose="02020603050405020304" pitchFamily="18" charset="0"/>
                <a:ea typeface="Times New Roman" panose="02020603050405020304" pitchFamily="18" charset="0"/>
                <a:cs typeface="Times New Roman" panose="02020603050405020304" pitchFamily="18" charset="0"/>
              </a:rPr>
              <a:t>1983-1989</a:t>
            </a:r>
          </a:p>
          <a:p>
            <a:pPr marL="342900" indent="-342900" algn="ctr">
              <a:buFont typeface="Arial" panose="020B0604020202020204" pitchFamily="34" charset="0"/>
              <a:buChar char="•"/>
              <a:tabLst>
                <a:tab pos="457200" algn="l"/>
              </a:tabLst>
            </a:pPr>
            <a:endParaRPr lang="en-US" dirty="0">
              <a:latin typeface="Times New Roman" panose="02020603050405020304" pitchFamily="18" charset="0"/>
              <a:ea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tabLst>
                <a:tab pos="457200" algn="l"/>
              </a:tabLst>
            </a:pPr>
            <a:r>
              <a:rPr lang="en-US" dirty="0">
                <a:latin typeface="Times New Roman" panose="02020603050405020304" pitchFamily="18" charset="0"/>
                <a:ea typeface="Times New Roman" panose="02020603050405020304" pitchFamily="18" charset="0"/>
                <a:cs typeface="Times New Roman" panose="02020603050405020304" pitchFamily="18" charset="0"/>
              </a:rPr>
              <a:t>Gateway Plaza I, II, III and IV Newark, NJ.</a:t>
            </a:r>
          </a:p>
          <a:p>
            <a:pPr marL="342900" marR="0" lvl="0" indent="-342900">
              <a:spcBef>
                <a:spcPts val="0"/>
              </a:spcBef>
              <a:spcAft>
                <a:spcPts val="0"/>
              </a:spcAft>
              <a:buFont typeface="Arial" panose="020B0604020202020204" pitchFamily="34" charset="0"/>
              <a:buChar char="•"/>
              <a:tabLst>
                <a:tab pos="457200" algn="l"/>
              </a:tabLst>
            </a:pPr>
            <a:r>
              <a:rPr lang="en-US" dirty="0">
                <a:latin typeface="Times New Roman" panose="02020603050405020304" pitchFamily="18" charset="0"/>
                <a:ea typeface="Times New Roman" panose="02020603050405020304" pitchFamily="18" charset="0"/>
                <a:cs typeface="Times New Roman" panose="02020603050405020304" pitchFamily="18" charset="0"/>
              </a:rPr>
              <a:t>Holiday Inn, Marriott, Hilton and Hyatt hotels throughout New York and New Jersey</a:t>
            </a:r>
          </a:p>
          <a:p>
            <a:pPr marL="342900" marR="0" lvl="0" indent="-342900">
              <a:spcBef>
                <a:spcPts val="0"/>
              </a:spcBef>
              <a:spcAft>
                <a:spcPts val="0"/>
              </a:spcAft>
              <a:buFont typeface="Arial" panose="020B0604020202020204" pitchFamily="34" charset="0"/>
              <a:buChar char="•"/>
              <a:tabLst>
                <a:tab pos="457200" algn="l"/>
              </a:tabLst>
            </a:pPr>
            <a:r>
              <a:rPr lang="en-US" dirty="0">
                <a:latin typeface="Times New Roman" panose="02020603050405020304" pitchFamily="18" charset="0"/>
                <a:ea typeface="Times New Roman" panose="02020603050405020304" pitchFamily="18" charset="0"/>
                <a:cs typeface="Times New Roman" panose="02020603050405020304" pitchFamily="18" charset="0"/>
              </a:rPr>
              <a:t>Linden, NJ General Motors 2 separate robotic renovation projects. </a:t>
            </a:r>
          </a:p>
          <a:p>
            <a:pPr marL="342900" marR="0" lvl="0" indent="-342900">
              <a:spcBef>
                <a:spcPts val="0"/>
              </a:spcBef>
              <a:spcAft>
                <a:spcPts val="0"/>
              </a:spcAft>
              <a:buFont typeface="Arial" panose="020B0604020202020204" pitchFamily="34" charset="0"/>
              <a:buChar char="•"/>
              <a:tabLst>
                <a:tab pos="457200" algn="l"/>
              </a:tabLst>
            </a:pPr>
            <a:r>
              <a:rPr lang="en-US" dirty="0">
                <a:latin typeface="Times New Roman" panose="02020603050405020304" pitchFamily="18" charset="0"/>
                <a:ea typeface="Times New Roman" panose="02020603050405020304" pitchFamily="18" charset="0"/>
                <a:cs typeface="Times New Roman" panose="02020603050405020304" pitchFamily="18" charset="0"/>
              </a:rPr>
              <a:t>Rutgers University New Brunswick, Newark and other locations throughout NJ  </a:t>
            </a:r>
          </a:p>
          <a:p>
            <a:pPr marL="342900" marR="0" lvl="0" indent="-342900">
              <a:spcBef>
                <a:spcPts val="0"/>
              </a:spcBef>
              <a:spcAft>
                <a:spcPts val="0"/>
              </a:spcAft>
              <a:buFont typeface="Arial" panose="020B0604020202020204" pitchFamily="34" charset="0"/>
              <a:buChar char="•"/>
              <a:tabLst>
                <a:tab pos="457200" algn="l"/>
              </a:tabLst>
            </a:pPr>
            <a:r>
              <a:rPr lang="en-US" dirty="0">
                <a:latin typeface="Times New Roman" panose="02020603050405020304" pitchFamily="18" charset="0"/>
                <a:ea typeface="Times New Roman" panose="02020603050405020304" pitchFamily="18" charset="0"/>
                <a:cs typeface="Times New Roman" panose="02020603050405020304" pitchFamily="18" charset="0"/>
              </a:rPr>
              <a:t>Merck, Shearing Plough, Sandos, and other NJ Pharmaceutical Companies</a:t>
            </a:r>
          </a:p>
          <a:p>
            <a:pPr marL="342900" marR="0" lvl="0" indent="-342900">
              <a:spcBef>
                <a:spcPts val="0"/>
              </a:spcBef>
              <a:spcAft>
                <a:spcPts val="0"/>
              </a:spcAft>
              <a:buFont typeface="Arial" panose="020B0604020202020204" pitchFamily="34" charset="0"/>
              <a:buChar char="•"/>
              <a:tabLst>
                <a:tab pos="457200" algn="l"/>
              </a:tabLst>
            </a:pPr>
            <a:r>
              <a:rPr lang="en-US" dirty="0">
                <a:latin typeface="Times New Roman" panose="02020603050405020304" pitchFamily="18" charset="0"/>
                <a:ea typeface="Times New Roman" panose="02020603050405020304" pitchFamily="18" charset="0"/>
                <a:cs typeface="Times New Roman" panose="02020603050405020304" pitchFamily="18" charset="0"/>
              </a:rPr>
              <a:t>Johnson and Johnson Office and Labs through NJ</a:t>
            </a:r>
          </a:p>
          <a:p>
            <a:pPr marL="342900" marR="0" lvl="0" indent="-342900">
              <a:spcBef>
                <a:spcPts val="0"/>
              </a:spcBef>
              <a:spcAft>
                <a:spcPts val="0"/>
              </a:spcAft>
              <a:buFont typeface="Arial" panose="020B0604020202020204" pitchFamily="34" charset="0"/>
              <a:buChar char="•"/>
              <a:tabLst>
                <a:tab pos="457200" algn="l"/>
              </a:tabLst>
            </a:pPr>
            <a:r>
              <a:rPr lang="en-US" dirty="0">
                <a:latin typeface="Times New Roman" panose="02020603050405020304" pitchFamily="18" charset="0"/>
                <a:ea typeface="Times New Roman" panose="02020603050405020304" pitchFamily="18" charset="0"/>
                <a:cs typeface="Times New Roman" panose="02020603050405020304" pitchFamily="18" charset="0"/>
              </a:rPr>
              <a:t>Butler Nursing Home Butler, NJ</a:t>
            </a:r>
            <a:endParaRPr lang="en-US" dirty="0"/>
          </a:p>
        </p:txBody>
      </p:sp>
    </p:spTree>
    <p:extLst>
      <p:ext uri="{BB962C8B-B14F-4D97-AF65-F5344CB8AC3E}">
        <p14:creationId xmlns:p14="http://schemas.microsoft.com/office/powerpoint/2010/main" val="18759249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97BE3F6-6718-46CF-98F7-2E3A8A6B5E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6687" y="179699"/>
            <a:ext cx="6998626" cy="244144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AE6ABA96-F7FA-4716-B09A-433442E23ACA}"/>
              </a:ext>
            </a:extLst>
          </p:cNvPr>
          <p:cNvSpPr/>
          <p:nvPr/>
        </p:nvSpPr>
        <p:spPr>
          <a:xfrm>
            <a:off x="2888973" y="179699"/>
            <a:ext cx="3693444" cy="369332"/>
          </a:xfrm>
          <a:prstGeom prst="rect">
            <a:avLst/>
          </a:prstGeom>
        </p:spPr>
        <p:txBody>
          <a:bodyPr wrap="square">
            <a:spAutoFit/>
          </a:bodyPr>
          <a:lstStyle/>
          <a:p>
            <a:r>
              <a:rPr lang="en-US" b="1" dirty="0">
                <a:latin typeface="Times New Roman" panose="02020603050405020304" pitchFamily="18" charset="0"/>
                <a:cs typeface="Times New Roman" panose="02020603050405020304" pitchFamily="18" charset="0"/>
              </a:rPr>
              <a:t>Princeton University Princeton NJ </a:t>
            </a:r>
          </a:p>
        </p:txBody>
      </p:sp>
      <p:sp>
        <p:nvSpPr>
          <p:cNvPr id="6" name="Rectangle 5">
            <a:extLst>
              <a:ext uri="{FF2B5EF4-FFF2-40B4-BE49-F238E27FC236}">
                <a16:creationId xmlns:a16="http://schemas.microsoft.com/office/drawing/2014/main" id="{ED6C6E97-3B56-4AE3-A0E3-8A685D0F6231}"/>
              </a:ext>
            </a:extLst>
          </p:cNvPr>
          <p:cNvSpPr/>
          <p:nvPr/>
        </p:nvSpPr>
        <p:spPr>
          <a:xfrm>
            <a:off x="4330132" y="2955089"/>
            <a:ext cx="3531736" cy="468077"/>
          </a:xfrm>
          <a:prstGeom prst="rect">
            <a:avLst/>
          </a:prstGeom>
        </p:spPr>
        <p:txBody>
          <a:bodyPr wrap="none">
            <a:spAutoFit/>
          </a:bodyPr>
          <a:lstStyle/>
          <a:p>
            <a:pPr>
              <a:lnSpc>
                <a:spcPct val="107000"/>
              </a:lnSpc>
              <a:spcAft>
                <a:spcPts val="800"/>
              </a:spcAft>
            </a:pPr>
            <a:r>
              <a:rPr lang="en-US" sz="2400" dirty="0">
                <a:solidFill>
                  <a:srgbClr val="002060"/>
                </a:solidFill>
                <a:effectLst>
                  <a:outerShdw blurRad="50800" dist="38100" dir="2700000" algn="tl">
                    <a:srgbClr val="000000">
                      <a:alpha val="40000"/>
                    </a:srgbClr>
                  </a:outerShdw>
                </a:effectLst>
                <a:latin typeface="Times New Roman" panose="02020603050405020304" pitchFamily="18" charset="0"/>
                <a:ea typeface="Times New Roman" panose="02020603050405020304" pitchFamily="18" charset="0"/>
                <a:cs typeface="Times New Roman" panose="02020603050405020304" pitchFamily="18" charset="0"/>
              </a:rPr>
              <a:t>Early Management History</a:t>
            </a: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id="{D6168B3F-DB3F-4003-A824-AC35CE5165AF}"/>
              </a:ext>
            </a:extLst>
          </p:cNvPr>
          <p:cNvSpPr/>
          <p:nvPr/>
        </p:nvSpPr>
        <p:spPr>
          <a:xfrm>
            <a:off x="3613785" y="3434835"/>
            <a:ext cx="4964430" cy="2862322"/>
          </a:xfrm>
          <a:prstGeom prst="rect">
            <a:avLst/>
          </a:prstGeom>
        </p:spPr>
        <p:txBody>
          <a:bodyPr wrap="square">
            <a:spAutoFit/>
          </a:bodyPr>
          <a:lstStyle/>
          <a:p>
            <a:pPr lvl="0" algn="ctr"/>
            <a:r>
              <a:rPr lang="en-US" dirty="0">
                <a:latin typeface="Times New Roman" panose="02020603050405020304" pitchFamily="18" charset="0"/>
                <a:cs typeface="Times New Roman" panose="02020603050405020304" pitchFamily="18" charset="0"/>
              </a:rPr>
              <a:t>1983-1989</a:t>
            </a:r>
          </a:p>
          <a:p>
            <a:pPr lvl="0" algn="ctr"/>
            <a:endParaRPr lang="en-US" dirty="0">
              <a:latin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Princeton University Princeton, NJ </a:t>
            </a:r>
          </a:p>
          <a:p>
            <a:pPr marL="285750" lvl="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National State Banks throughout NJ</a:t>
            </a:r>
          </a:p>
          <a:p>
            <a:pPr marL="285750" lvl="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Trenton Museum Trenton, NJ</a:t>
            </a:r>
          </a:p>
          <a:p>
            <a:pPr marL="285750" lvl="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Newark Penn Station Newark, NJ</a:t>
            </a:r>
          </a:p>
          <a:p>
            <a:pPr marL="285750" lvl="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Trump Plaza Hotel and Casino Atlantic City, NJ</a:t>
            </a:r>
          </a:p>
          <a:p>
            <a:pPr marL="285750" marR="0" lvl="0" indent="-285750">
              <a:spcBef>
                <a:spcPts val="0"/>
              </a:spcBef>
              <a:spcAft>
                <a:spcPts val="0"/>
              </a:spcAft>
              <a:buFont typeface="Arial" panose="020B0604020202020204" pitchFamily="34" charset="0"/>
              <a:buChar char="•"/>
              <a:tabLst>
                <a:tab pos="457200" algn="l"/>
              </a:tabLst>
            </a:pPr>
            <a:r>
              <a:rPr lang="en-US" dirty="0">
                <a:latin typeface="Times New Roman" panose="02020603050405020304" pitchFamily="18" charset="0"/>
                <a:ea typeface="Times New Roman" panose="02020603050405020304" pitchFamily="18" charset="0"/>
                <a:cs typeface="Times New Roman" panose="02020603050405020304" pitchFamily="18" charset="0"/>
              </a:rPr>
              <a:t>Sparta Court House Sparta, NJ</a:t>
            </a:r>
          </a:p>
          <a:p>
            <a:pPr marL="285750" marR="0" lvl="0" indent="-285750">
              <a:spcBef>
                <a:spcPts val="0"/>
              </a:spcBef>
              <a:spcAft>
                <a:spcPts val="0"/>
              </a:spcAft>
              <a:buFont typeface="Arial" panose="020B0604020202020204" pitchFamily="34" charset="0"/>
              <a:buChar char="•"/>
              <a:tabLst>
                <a:tab pos="457200" algn="l"/>
              </a:tabLst>
            </a:pPr>
            <a:r>
              <a:rPr lang="en-US" dirty="0">
                <a:latin typeface="Times New Roman" panose="02020603050405020304" pitchFamily="18" charset="0"/>
                <a:ea typeface="Times New Roman" panose="02020603050405020304" pitchFamily="18" charset="0"/>
                <a:cs typeface="Times New Roman" panose="02020603050405020304" pitchFamily="18" charset="0"/>
              </a:rPr>
              <a:t>Livingston Library Livingston, NJ</a:t>
            </a:r>
            <a:r>
              <a:rPr lang="en-US" dirty="0">
                <a:latin typeface="Times New Roman" panose="02020603050405020304" pitchFamily="18" charset="0"/>
                <a:ea typeface="Calibri" panose="020F0502020204030204" pitchFamily="34" charset="0"/>
                <a:cs typeface="Times New Roman" panose="02020603050405020304" pitchFamily="18" charset="0"/>
              </a:rPr>
              <a:t> </a:t>
            </a:r>
          </a:p>
          <a:p>
            <a:pPr marL="285750" marR="0" lvl="0" indent="-285750">
              <a:spcBef>
                <a:spcPts val="0"/>
              </a:spcBef>
              <a:spcAft>
                <a:spcPts val="0"/>
              </a:spcAft>
              <a:buFont typeface="Arial" panose="020B0604020202020204" pitchFamily="34" charset="0"/>
              <a:buChar char="•"/>
              <a:tabLst>
                <a:tab pos="457200" algn="l"/>
              </a:tabLst>
            </a:pPr>
            <a:r>
              <a:rPr lang="en-US" dirty="0">
                <a:latin typeface="Times New Roman" panose="02020603050405020304" pitchFamily="18" charset="0"/>
                <a:cs typeface="Times New Roman" panose="02020603050405020304" pitchFamily="18" charset="0"/>
              </a:rPr>
              <a:t>Loreal Manufacturing Clark, NJ </a:t>
            </a:r>
          </a:p>
        </p:txBody>
      </p:sp>
    </p:spTree>
    <p:extLst>
      <p:ext uri="{BB962C8B-B14F-4D97-AF65-F5344CB8AC3E}">
        <p14:creationId xmlns:p14="http://schemas.microsoft.com/office/powerpoint/2010/main" val="20243736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C1D039C-D575-482F-969D-A62B5EB38D92}"/>
              </a:ext>
            </a:extLst>
          </p:cNvPr>
          <p:cNvPicPr>
            <a:picLocks noChangeAspect="1"/>
          </p:cNvPicPr>
          <p:nvPr/>
        </p:nvPicPr>
        <p:blipFill>
          <a:blip r:embed="rId2"/>
          <a:stretch>
            <a:fillRect/>
          </a:stretch>
        </p:blipFill>
        <p:spPr>
          <a:xfrm>
            <a:off x="2581574" y="214490"/>
            <a:ext cx="7028852" cy="2450894"/>
          </a:xfrm>
          <a:prstGeom prst="rect">
            <a:avLst/>
          </a:prstGeom>
        </p:spPr>
      </p:pic>
      <p:sp>
        <p:nvSpPr>
          <p:cNvPr id="5" name="Rectangle 4">
            <a:extLst>
              <a:ext uri="{FF2B5EF4-FFF2-40B4-BE49-F238E27FC236}">
                <a16:creationId xmlns:a16="http://schemas.microsoft.com/office/drawing/2014/main" id="{3C9008E7-3DA0-4607-BC2D-A7F5B8C70241}"/>
              </a:ext>
            </a:extLst>
          </p:cNvPr>
          <p:cNvSpPr/>
          <p:nvPr/>
        </p:nvSpPr>
        <p:spPr>
          <a:xfrm>
            <a:off x="2746348" y="303736"/>
            <a:ext cx="4237382" cy="369332"/>
          </a:xfrm>
          <a:prstGeom prst="rect">
            <a:avLst/>
          </a:prstGeom>
        </p:spPr>
        <p:txBody>
          <a:bodyPr wrap="square">
            <a:spAutoFit/>
          </a:bodyPr>
          <a:lstStyle/>
          <a:p>
            <a:r>
              <a:rPr lang="en-US" b="1" dirty="0">
                <a:latin typeface="Times New Roman" panose="02020603050405020304" pitchFamily="18" charset="0"/>
                <a:cs typeface="Times New Roman" panose="02020603050405020304" pitchFamily="18" charset="0"/>
              </a:rPr>
              <a:t>Newark International Airport / Monorail</a:t>
            </a:r>
            <a:endParaRPr lang="en-US" sz="2000" b="1" dirty="0">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B980A325-E705-41C7-86A5-FADC72789E4C}"/>
              </a:ext>
            </a:extLst>
          </p:cNvPr>
          <p:cNvSpPr/>
          <p:nvPr/>
        </p:nvSpPr>
        <p:spPr>
          <a:xfrm>
            <a:off x="4213800" y="2990925"/>
            <a:ext cx="3764400" cy="460895"/>
          </a:xfrm>
          <a:prstGeom prst="rect">
            <a:avLst/>
          </a:prstGeom>
        </p:spPr>
        <p:txBody>
          <a:bodyPr wrap="square">
            <a:spAutoFit/>
          </a:bodyPr>
          <a:lstStyle/>
          <a:p>
            <a:pPr>
              <a:lnSpc>
                <a:spcPct val="107000"/>
              </a:lnSpc>
              <a:spcAft>
                <a:spcPts val="800"/>
              </a:spcAft>
            </a:pPr>
            <a:r>
              <a:rPr lang="en-US" sz="2400" dirty="0">
                <a:solidFill>
                  <a:srgbClr val="002060"/>
                </a:solidFill>
                <a:effectLst>
                  <a:outerShdw blurRad="50800" dist="38100" dir="2700000" algn="tl">
                    <a:srgbClr val="000000">
                      <a:alpha val="40000"/>
                    </a:srgbClr>
                  </a:outerShdw>
                </a:effectLst>
                <a:latin typeface="Times New Roman" panose="02020603050405020304" pitchFamily="18" charset="0"/>
                <a:ea typeface="Times New Roman" panose="02020603050405020304" pitchFamily="18" charset="0"/>
                <a:cs typeface="Times New Roman" panose="02020603050405020304" pitchFamily="18" charset="0"/>
              </a:rPr>
              <a:t>The Company History</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id="{2D22E451-D498-4238-8A37-ADE44824A038}"/>
              </a:ext>
            </a:extLst>
          </p:cNvPr>
          <p:cNvSpPr/>
          <p:nvPr/>
        </p:nvSpPr>
        <p:spPr>
          <a:xfrm>
            <a:off x="802328" y="3719577"/>
            <a:ext cx="10587344" cy="966803"/>
          </a:xfrm>
          <a:prstGeom prst="rect">
            <a:avLst/>
          </a:prstGeom>
        </p:spPr>
        <p:txBody>
          <a:bodyPr wrap="square">
            <a:spAutoFit/>
          </a:bodyPr>
          <a:lstStyle/>
          <a:p>
            <a:pPr marL="228600" marR="0">
              <a:lnSpc>
                <a:spcPct val="107000"/>
              </a:lnSpc>
              <a:spcBef>
                <a:spcPts val="0"/>
              </a:spcBef>
              <a:spcAft>
                <a:spcPts val="800"/>
              </a:spcAft>
            </a:pPr>
            <a:r>
              <a:rPr lang="en-US" dirty="0">
                <a:latin typeface="Times New Roman" panose="02020603050405020304" pitchFamily="18" charset="0"/>
                <a:ea typeface="Calibri" panose="020F0502020204030204" pitchFamily="34" charset="0"/>
                <a:cs typeface="Times New Roman" panose="02020603050405020304" pitchFamily="18" charset="0"/>
              </a:rPr>
              <a:t>Ceron Management, LLC was established as a Commercial Construction Company in 1989.  At that same time Mr. Quijano’s again was offered to oversee and accepted the renovation project at Newark International Airport now known as the “Newark Liberty International Airport” from 1990 to 1995, work that included: </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a:extLst>
              <a:ext uri="{FF2B5EF4-FFF2-40B4-BE49-F238E27FC236}">
                <a16:creationId xmlns:a16="http://schemas.microsoft.com/office/drawing/2014/main" id="{A90C11CE-CB77-4D2C-BE8B-C3894CFA9AAB}"/>
              </a:ext>
            </a:extLst>
          </p:cNvPr>
          <p:cNvSpPr/>
          <p:nvPr/>
        </p:nvSpPr>
        <p:spPr>
          <a:xfrm>
            <a:off x="1057917" y="4755688"/>
            <a:ext cx="3047314" cy="1785040"/>
          </a:xfrm>
          <a:prstGeom prst="rect">
            <a:avLst/>
          </a:prstGeom>
        </p:spPr>
        <p:txBody>
          <a:bodyPr wrap="square">
            <a:spAutoFit/>
          </a:bodyPr>
          <a:lstStyle/>
          <a:p>
            <a:pPr marR="0" lvl="0">
              <a:lnSpc>
                <a:spcPct val="107000"/>
              </a:lnSpc>
              <a:spcBef>
                <a:spcPts val="0"/>
              </a:spcBef>
              <a:spcAft>
                <a:spcPts val="600"/>
              </a:spcAft>
              <a:tabLst>
                <a:tab pos="685800"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American Airlines Terminal A</a:t>
            </a:r>
            <a:br>
              <a:rPr lang="en-US" dirty="0">
                <a:latin typeface="Times New Roman" panose="02020603050405020304" pitchFamily="18" charset="0"/>
                <a:ea typeface="Calibri" panose="020F0502020204030204" pitchFamily="34" charset="0"/>
                <a:cs typeface="Times New Roman" panose="02020603050405020304" pitchFamily="18" charset="0"/>
              </a:rPr>
            </a:br>
            <a:r>
              <a:rPr lang="en-US" dirty="0">
                <a:effectLst/>
                <a:latin typeface="Times New Roman" panose="02020603050405020304" pitchFamily="18" charset="0"/>
                <a:ea typeface="Calibri" panose="020F0502020204030204" pitchFamily="34" charset="0"/>
                <a:cs typeface="Times New Roman" panose="02020603050405020304" pitchFamily="18" charset="0"/>
              </a:rPr>
              <a:t>New Admirals Club</a:t>
            </a:r>
          </a:p>
          <a:p>
            <a:pPr marR="0" lvl="0">
              <a:lnSpc>
                <a:spcPct val="107000"/>
              </a:lnSpc>
              <a:spcBef>
                <a:spcPts val="0"/>
              </a:spcBef>
              <a:spcAft>
                <a:spcPts val="600"/>
              </a:spcAft>
              <a:tabLst>
                <a:tab pos="685800"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AA New Baggage Area</a:t>
            </a:r>
          </a:p>
          <a:p>
            <a:pPr marR="0" lvl="0">
              <a:lnSpc>
                <a:spcPct val="107000"/>
              </a:lnSpc>
              <a:spcBef>
                <a:spcPts val="0"/>
              </a:spcBef>
              <a:spcAft>
                <a:spcPts val="600"/>
              </a:spcAft>
              <a:tabLst>
                <a:tab pos="685800" algn="l"/>
              </a:tabLst>
            </a:pPr>
            <a:r>
              <a:rPr lang="en-US" dirty="0">
                <a:effectLst/>
                <a:latin typeface="Times New Roman" panose="02020603050405020304" pitchFamily="18" charset="0"/>
                <a:ea typeface="Calibri" panose="020F0502020204030204" pitchFamily="34" charset="0"/>
                <a:cs typeface="Times New Roman" panose="02020603050405020304" pitchFamily="18" charset="0"/>
              </a:rPr>
              <a:t>AA Ground Control</a:t>
            </a:r>
          </a:p>
          <a:p>
            <a:pPr marR="0" lvl="0">
              <a:lnSpc>
                <a:spcPct val="107000"/>
              </a:lnSpc>
              <a:spcBef>
                <a:spcPts val="0"/>
              </a:spcBef>
              <a:spcAft>
                <a:spcPts val="600"/>
              </a:spcAft>
              <a:tabLst>
                <a:tab pos="685800"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U.S. Air</a:t>
            </a: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32B4ADAE-EAE1-42C8-ADF1-6ED5092D34ED}"/>
              </a:ext>
            </a:extLst>
          </p:cNvPr>
          <p:cNvSpPr/>
          <p:nvPr/>
        </p:nvSpPr>
        <p:spPr>
          <a:xfrm>
            <a:off x="6645903" y="4756496"/>
            <a:ext cx="4488180" cy="1558504"/>
          </a:xfrm>
          <a:prstGeom prst="rect">
            <a:avLst/>
          </a:prstGeom>
        </p:spPr>
        <p:txBody>
          <a:bodyPr wrap="square">
            <a:spAutoFit/>
          </a:bodyPr>
          <a:lstStyle/>
          <a:p>
            <a:pPr marR="0" lvl="0">
              <a:lnSpc>
                <a:spcPct val="107000"/>
              </a:lnSpc>
              <a:spcBef>
                <a:spcPts val="0"/>
              </a:spcBef>
              <a:spcAft>
                <a:spcPts val="600"/>
              </a:spcAft>
              <a:tabLst>
                <a:tab pos="685800"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United Airlines Terminal A</a:t>
            </a:r>
          </a:p>
          <a:p>
            <a:pPr marR="0" lvl="0">
              <a:lnSpc>
                <a:spcPct val="107000"/>
              </a:lnSpc>
              <a:spcBef>
                <a:spcPts val="0"/>
              </a:spcBef>
              <a:spcAft>
                <a:spcPts val="600"/>
              </a:spcAft>
              <a:tabLst>
                <a:tab pos="685800"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The Newark Airport Monorail Train</a:t>
            </a:r>
          </a:p>
          <a:p>
            <a:pPr marR="0" lvl="0">
              <a:lnSpc>
                <a:spcPct val="107000"/>
              </a:lnSpc>
              <a:spcBef>
                <a:spcPts val="0"/>
              </a:spcBef>
              <a:spcAft>
                <a:spcPts val="600"/>
              </a:spcAft>
              <a:tabLst>
                <a:tab pos="685800"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Terminal B Delta Air Lines</a:t>
            </a:r>
          </a:p>
          <a:p>
            <a:pPr marR="0" lvl="0">
              <a:lnSpc>
                <a:spcPct val="107000"/>
              </a:lnSpc>
              <a:spcBef>
                <a:spcPts val="0"/>
              </a:spcBef>
              <a:spcAft>
                <a:spcPts val="600"/>
              </a:spcAft>
              <a:tabLst>
                <a:tab pos="685800"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Terminal C International Continental Air Lines</a:t>
            </a:r>
            <a:r>
              <a:rPr lang="en-US" sz="2200" dirty="0">
                <a:latin typeface="Calibri" panose="020F0502020204030204" pitchFamily="34" charset="0"/>
                <a:ea typeface="Calibri" panose="020F0502020204030204" pitchFamily="34" charset="0"/>
                <a:cs typeface="Calibri" panose="020F0502020204030204" pitchFamily="34" charset="0"/>
              </a:rPr>
              <a:t> </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610076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standing in front of a building&#10;&#10;Description automatically generated">
            <a:extLst>
              <a:ext uri="{FF2B5EF4-FFF2-40B4-BE49-F238E27FC236}">
                <a16:creationId xmlns:a16="http://schemas.microsoft.com/office/drawing/2014/main" id="{5A836E7E-3DB2-4149-A593-CBF8EC1DE7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2547" y="221624"/>
            <a:ext cx="7006909" cy="2441448"/>
          </a:xfrm>
          <a:prstGeom prst="rect">
            <a:avLst/>
          </a:prstGeom>
        </p:spPr>
      </p:pic>
      <p:sp>
        <p:nvSpPr>
          <p:cNvPr id="5" name="Rectangle 4">
            <a:extLst>
              <a:ext uri="{FF2B5EF4-FFF2-40B4-BE49-F238E27FC236}">
                <a16:creationId xmlns:a16="http://schemas.microsoft.com/office/drawing/2014/main" id="{194A8487-E78E-4F8B-A8CE-3F45CECB1320}"/>
              </a:ext>
            </a:extLst>
          </p:cNvPr>
          <p:cNvSpPr/>
          <p:nvPr/>
        </p:nvSpPr>
        <p:spPr>
          <a:xfrm>
            <a:off x="5477712" y="308814"/>
            <a:ext cx="4121741" cy="369332"/>
          </a:xfrm>
          <a:prstGeom prst="rect">
            <a:avLst/>
          </a:prstGeom>
        </p:spPr>
        <p:txBody>
          <a:bodyPr wrap="square">
            <a:spAutoFit/>
          </a:bodyPr>
          <a:lstStyle/>
          <a:p>
            <a:r>
              <a:rPr lang="en-US" b="1" dirty="0">
                <a:solidFill>
                  <a:schemeClr val="bg1"/>
                </a:solidFill>
                <a:latin typeface="Times New Roman" panose="02020603050405020304" pitchFamily="18" charset="0"/>
                <a:cs typeface="Times New Roman" panose="02020603050405020304" pitchFamily="18" charset="0"/>
              </a:rPr>
              <a:t>Elizabeth Parking Garage Elizabeth, NJ </a:t>
            </a:r>
          </a:p>
        </p:txBody>
      </p:sp>
      <p:sp>
        <p:nvSpPr>
          <p:cNvPr id="6" name="Rectangle 5">
            <a:extLst>
              <a:ext uri="{FF2B5EF4-FFF2-40B4-BE49-F238E27FC236}">
                <a16:creationId xmlns:a16="http://schemas.microsoft.com/office/drawing/2014/main" id="{FB34ECED-17FA-4CEA-91ED-14844E279F18}"/>
              </a:ext>
            </a:extLst>
          </p:cNvPr>
          <p:cNvSpPr/>
          <p:nvPr/>
        </p:nvSpPr>
        <p:spPr>
          <a:xfrm>
            <a:off x="4869123" y="2806791"/>
            <a:ext cx="2453750" cy="460895"/>
          </a:xfrm>
          <a:prstGeom prst="rect">
            <a:avLst/>
          </a:prstGeom>
        </p:spPr>
        <p:txBody>
          <a:bodyPr wrap="none">
            <a:spAutoFit/>
          </a:bodyPr>
          <a:lstStyle/>
          <a:p>
            <a:pPr algn="ctr">
              <a:lnSpc>
                <a:spcPct val="107000"/>
              </a:lnSpc>
              <a:spcAft>
                <a:spcPts val="800"/>
              </a:spcAft>
            </a:pPr>
            <a:r>
              <a:rPr lang="en-US" sz="2400" dirty="0">
                <a:solidFill>
                  <a:srgbClr val="002060"/>
                </a:solidFill>
                <a:effectLst>
                  <a:outerShdw blurRad="50800" dist="38100" dir="2700000" algn="tl">
                    <a:srgbClr val="000000">
                      <a:alpha val="40000"/>
                    </a:srgbClr>
                  </a:outerShdw>
                </a:effectLst>
                <a:latin typeface="Times New Roman" panose="02020603050405020304" pitchFamily="18" charset="0"/>
                <a:ea typeface="Times New Roman" panose="02020603050405020304" pitchFamily="18" charset="0"/>
                <a:cs typeface="Times New Roman" panose="02020603050405020304" pitchFamily="18" charset="0"/>
              </a:rPr>
              <a:t>History, continued</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id="{C7367801-13CF-4456-BF0F-3617FFA3516A}"/>
              </a:ext>
            </a:extLst>
          </p:cNvPr>
          <p:cNvSpPr/>
          <p:nvPr/>
        </p:nvSpPr>
        <p:spPr>
          <a:xfrm>
            <a:off x="483675" y="3429000"/>
            <a:ext cx="9988073" cy="646331"/>
          </a:xfrm>
          <a:prstGeom prst="rect">
            <a:avLst/>
          </a:prstGeom>
        </p:spPr>
        <p:txBody>
          <a:bodyPr wrap="square">
            <a:spAutoFit/>
          </a:bodyPr>
          <a:lstStyle/>
          <a:p>
            <a:r>
              <a:rPr lang="en-US" dirty="0">
                <a:latin typeface="Times New Roman" panose="02020603050405020304" pitchFamily="18" charset="0"/>
                <a:ea typeface="Calibri" panose="020F0502020204030204" pitchFamily="34" charset="0"/>
                <a:cs typeface="Times New Roman" panose="02020603050405020304" pitchFamily="18" charset="0"/>
              </a:rPr>
              <a:t>Ceron’s site management experiences and contract innovation did not end at Newark Liberty International Airport. From 1995 to 2000 Ceron Management’s experience continued to grow with:</a:t>
            </a:r>
            <a:endParaRPr lang="en-US" dirty="0"/>
          </a:p>
        </p:txBody>
      </p:sp>
      <p:sp>
        <p:nvSpPr>
          <p:cNvPr id="8" name="Rectangle 7">
            <a:extLst>
              <a:ext uri="{FF2B5EF4-FFF2-40B4-BE49-F238E27FC236}">
                <a16:creationId xmlns:a16="http://schemas.microsoft.com/office/drawing/2014/main" id="{C1DBC20F-A3C6-4FCC-8839-DE3509D40408}"/>
              </a:ext>
            </a:extLst>
          </p:cNvPr>
          <p:cNvSpPr/>
          <p:nvPr/>
        </p:nvSpPr>
        <p:spPr>
          <a:xfrm>
            <a:off x="182639" y="4261291"/>
            <a:ext cx="5543459" cy="2004459"/>
          </a:xfrm>
          <a:prstGeom prst="rect">
            <a:avLst/>
          </a:prstGeom>
        </p:spPr>
        <p:txBody>
          <a:bodyPr wrap="square">
            <a:spAutoFit/>
          </a:bodyPr>
          <a:lstStyle/>
          <a:p>
            <a:pPr marL="342900" indent="-342900">
              <a:lnSpc>
                <a:spcPct val="107000"/>
              </a:lnSpc>
              <a:spcAft>
                <a:spcPts val="300"/>
              </a:spcAft>
              <a:buFont typeface="Arial" panose="020B0604020202020204" pitchFamily="34" charset="0"/>
              <a:buChar char="•"/>
              <a:tabLst>
                <a:tab pos="685800"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Elizabeth Parking Garage Elizabeth, NJ</a:t>
            </a:r>
          </a:p>
          <a:p>
            <a:pPr marL="342900" marR="0" lvl="0" indent="-342900">
              <a:lnSpc>
                <a:spcPct val="107000"/>
              </a:lnSpc>
              <a:spcBef>
                <a:spcPts val="0"/>
              </a:spcBef>
              <a:spcAft>
                <a:spcPts val="300"/>
              </a:spcAft>
              <a:buFont typeface="Arial" panose="020B0604020202020204" pitchFamily="34" charset="0"/>
              <a:buChar char="•"/>
              <a:tabLst>
                <a:tab pos="685800"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Union County Economic Development Corporation, Elizabeth &amp; Union, NJ</a:t>
            </a:r>
          </a:p>
          <a:p>
            <a:pPr marL="342900" marR="0" lvl="0" indent="-342900">
              <a:lnSpc>
                <a:spcPct val="107000"/>
              </a:lnSpc>
              <a:spcBef>
                <a:spcPts val="0"/>
              </a:spcBef>
              <a:spcAft>
                <a:spcPts val="300"/>
              </a:spcAft>
              <a:buFont typeface="Arial" panose="020B0604020202020204" pitchFamily="34" charset="0"/>
              <a:buChar char="•"/>
              <a:tabLst>
                <a:tab pos="685800"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B’nai Israel Temple Millburn, NJ </a:t>
            </a:r>
          </a:p>
          <a:p>
            <a:pPr marL="342900" indent="-342900">
              <a:lnSpc>
                <a:spcPct val="107000"/>
              </a:lnSpc>
              <a:spcAft>
                <a:spcPts val="300"/>
              </a:spcAft>
              <a:buFont typeface="Arial" panose="020B0604020202020204" pitchFamily="34" charset="0"/>
              <a:buChar char="•"/>
              <a:tabLst>
                <a:tab pos="685800"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Hernandez Travel Agency, Newark, NJ </a:t>
            </a:r>
          </a:p>
          <a:p>
            <a:pPr marL="342900" marR="0" lvl="0" indent="-342900">
              <a:lnSpc>
                <a:spcPct val="107000"/>
              </a:lnSpc>
              <a:spcBef>
                <a:spcPts val="0"/>
              </a:spcBef>
              <a:spcAft>
                <a:spcPts val="300"/>
              </a:spcAft>
              <a:buFont typeface="Arial" panose="020B0604020202020204" pitchFamily="34" charset="0"/>
              <a:buChar char="•"/>
              <a:tabLst>
                <a:tab pos="685800"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Southward Industrial Park, Newark NJ</a:t>
            </a:r>
          </a:p>
        </p:txBody>
      </p:sp>
      <p:sp>
        <p:nvSpPr>
          <p:cNvPr id="9" name="Rectangle 8">
            <a:extLst>
              <a:ext uri="{FF2B5EF4-FFF2-40B4-BE49-F238E27FC236}">
                <a16:creationId xmlns:a16="http://schemas.microsoft.com/office/drawing/2014/main" id="{B69296BB-15FD-4393-82BD-688DAD89FC7A}"/>
              </a:ext>
            </a:extLst>
          </p:cNvPr>
          <p:cNvSpPr/>
          <p:nvPr/>
        </p:nvSpPr>
        <p:spPr>
          <a:xfrm>
            <a:off x="5726098" y="4299763"/>
            <a:ext cx="5929429" cy="1965987"/>
          </a:xfrm>
          <a:prstGeom prst="rect">
            <a:avLst/>
          </a:prstGeom>
        </p:spPr>
        <p:txBody>
          <a:bodyPr wrap="square">
            <a:spAutoFit/>
          </a:bodyPr>
          <a:lstStyle/>
          <a:p>
            <a:pPr marL="342900" marR="0" lvl="0" indent="-342900">
              <a:lnSpc>
                <a:spcPct val="107000"/>
              </a:lnSpc>
              <a:spcBef>
                <a:spcPts val="0"/>
              </a:spcBef>
              <a:spcAft>
                <a:spcPts val="300"/>
              </a:spcAft>
              <a:buFont typeface="Arial" panose="020B0604020202020204" pitchFamily="34" charset="0"/>
              <a:buChar char="•"/>
              <a:tabLst>
                <a:tab pos="685800"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Polyurethane Specialties  </a:t>
            </a:r>
            <a:r>
              <a:rPr lang="en-US" dirty="0">
                <a:latin typeface="Times New Roman" panose="02020603050405020304" pitchFamily="18" charset="0"/>
                <a:cs typeface="Times New Roman" panose="02020603050405020304" pitchFamily="18" charset="0"/>
              </a:rPr>
              <a:t>Lyndhurst, NJ</a:t>
            </a:r>
            <a:r>
              <a:rPr lang="en-US" dirty="0"/>
              <a:t> </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300"/>
              </a:spcAft>
              <a:buFont typeface="Arial" panose="020B0604020202020204" pitchFamily="34" charset="0"/>
              <a:buChar char="•"/>
              <a:tabLst>
                <a:tab pos="685800"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Newark National Bank (Historic Renovation), Newark, NJ 1998</a:t>
            </a:r>
          </a:p>
          <a:p>
            <a:pPr marL="342900" marR="0" lvl="0" indent="-342900">
              <a:lnSpc>
                <a:spcPct val="107000"/>
              </a:lnSpc>
              <a:spcBef>
                <a:spcPts val="0"/>
              </a:spcBef>
              <a:spcAft>
                <a:spcPts val="300"/>
              </a:spcAft>
              <a:buFont typeface="Arial" panose="020B0604020202020204" pitchFamily="34" charset="0"/>
              <a:buChar char="•"/>
              <a:tabLst>
                <a:tab pos="685800"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Caviar Russ, Madison Ave. NY, NY</a:t>
            </a:r>
          </a:p>
          <a:p>
            <a:pPr marL="342900" marR="0" lvl="0" indent="-342900">
              <a:lnSpc>
                <a:spcPct val="107000"/>
              </a:lnSpc>
              <a:spcBef>
                <a:spcPts val="0"/>
              </a:spcBef>
              <a:spcAft>
                <a:spcPts val="300"/>
              </a:spcAft>
              <a:buFont typeface="Arial" panose="020B0604020202020204" pitchFamily="34" charset="0"/>
              <a:buChar char="•"/>
              <a:tabLst>
                <a:tab pos="685800"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Embassy and home to the Ambassador to the United Nations from The Country of Tunisia </a:t>
            </a:r>
          </a:p>
        </p:txBody>
      </p:sp>
      <p:sp>
        <p:nvSpPr>
          <p:cNvPr id="10" name="Rectangle 9">
            <a:extLst>
              <a:ext uri="{FF2B5EF4-FFF2-40B4-BE49-F238E27FC236}">
                <a16:creationId xmlns:a16="http://schemas.microsoft.com/office/drawing/2014/main" id="{E86CF4EE-A83D-411E-B6AF-8F38E8591705}"/>
              </a:ext>
            </a:extLst>
          </p:cNvPr>
          <p:cNvSpPr/>
          <p:nvPr/>
        </p:nvSpPr>
        <p:spPr>
          <a:xfrm>
            <a:off x="3324268" y="6265750"/>
            <a:ext cx="5543460" cy="369332"/>
          </a:xfrm>
          <a:prstGeom prst="rect">
            <a:avLst/>
          </a:prstGeom>
        </p:spPr>
        <p:txBody>
          <a:bodyPr wrap="square">
            <a:spAutoFit/>
          </a:bodyPr>
          <a:lstStyle/>
          <a:p>
            <a:pPr algn="ctr"/>
            <a:r>
              <a:rPr lang="en-US" dirty="0">
                <a:latin typeface="Times New Roman" panose="02020603050405020304" pitchFamily="18" charset="0"/>
                <a:ea typeface="Calibri" panose="020F0502020204030204" pitchFamily="34" charset="0"/>
                <a:cs typeface="Times New Roman" panose="02020603050405020304" pitchFamily="18" charset="0"/>
              </a:rPr>
              <a:t>U-Haul Company Truck &amp; Storage Rental throughout NJ </a:t>
            </a:r>
            <a:endParaRPr lang="en-US" dirty="0"/>
          </a:p>
        </p:txBody>
      </p:sp>
    </p:spTree>
    <p:extLst>
      <p:ext uri="{BB962C8B-B14F-4D97-AF65-F5344CB8AC3E}">
        <p14:creationId xmlns:p14="http://schemas.microsoft.com/office/powerpoint/2010/main" val="1027283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large red brick building&#10;&#10;Description automatically generated">
            <a:extLst>
              <a:ext uri="{FF2B5EF4-FFF2-40B4-BE49-F238E27FC236}">
                <a16:creationId xmlns:a16="http://schemas.microsoft.com/office/drawing/2014/main" id="{56FA1C54-C067-455A-A507-C3DE0E2285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5366" y="221129"/>
            <a:ext cx="7017422" cy="2441448"/>
          </a:xfrm>
          <a:prstGeom prst="rect">
            <a:avLst/>
          </a:prstGeom>
        </p:spPr>
      </p:pic>
      <p:sp>
        <p:nvSpPr>
          <p:cNvPr id="5" name="Rectangle 4">
            <a:extLst>
              <a:ext uri="{FF2B5EF4-FFF2-40B4-BE49-F238E27FC236}">
                <a16:creationId xmlns:a16="http://schemas.microsoft.com/office/drawing/2014/main" id="{84E494CF-1B0A-42DA-88BC-373627B3A824}"/>
              </a:ext>
            </a:extLst>
          </p:cNvPr>
          <p:cNvSpPr/>
          <p:nvPr/>
        </p:nvSpPr>
        <p:spPr>
          <a:xfrm>
            <a:off x="4747205" y="2967335"/>
            <a:ext cx="2453749" cy="461665"/>
          </a:xfrm>
          <a:prstGeom prst="rect">
            <a:avLst/>
          </a:prstGeom>
        </p:spPr>
        <p:txBody>
          <a:bodyPr wrap="none">
            <a:spAutoFit/>
          </a:bodyPr>
          <a:lstStyle/>
          <a:p>
            <a:r>
              <a:rPr lang="en-US" sz="2400" dirty="0">
                <a:solidFill>
                  <a:srgbClr val="002060"/>
                </a:solidFill>
                <a:effectLst>
                  <a:outerShdw blurRad="50800" dist="38100" dir="2700000" algn="tl">
                    <a:srgbClr val="000000">
                      <a:alpha val="40000"/>
                    </a:srgbClr>
                  </a:outerShdw>
                </a:effectLst>
                <a:latin typeface="Times New Roman" panose="02020603050405020304" pitchFamily="18" charset="0"/>
                <a:ea typeface="Times New Roman" panose="02020603050405020304" pitchFamily="18" charset="0"/>
                <a:cs typeface="Times New Roman" panose="02020603050405020304" pitchFamily="18" charset="0"/>
              </a:rPr>
              <a:t>History, continued</a:t>
            </a:r>
            <a:endParaRPr lang="en-US" sz="2400" dirty="0">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70595608-CE27-4E1A-B707-021591242075}"/>
              </a:ext>
            </a:extLst>
          </p:cNvPr>
          <p:cNvSpPr/>
          <p:nvPr/>
        </p:nvSpPr>
        <p:spPr>
          <a:xfrm>
            <a:off x="3401639" y="3585907"/>
            <a:ext cx="5144877" cy="368755"/>
          </a:xfrm>
          <a:prstGeom prst="rect">
            <a:avLst/>
          </a:prstGeom>
        </p:spPr>
        <p:txBody>
          <a:bodyPr wrap="square">
            <a:spAutoFit/>
          </a:bodyPr>
          <a:lstStyle/>
          <a:p>
            <a:pPr marL="228600" marR="0">
              <a:lnSpc>
                <a:spcPct val="107000"/>
              </a:lnSpc>
              <a:spcBef>
                <a:spcPts val="0"/>
              </a:spcBef>
              <a:spcAft>
                <a:spcPts val="800"/>
              </a:spcAft>
            </a:pPr>
            <a:r>
              <a:rPr lang="en-US" dirty="0">
                <a:latin typeface="Times New Roman" panose="02020603050405020304" pitchFamily="18" charset="0"/>
                <a:ea typeface="Calibri" panose="020F0502020204030204" pitchFamily="34" charset="0"/>
                <a:cs typeface="Times New Roman" panose="02020603050405020304" pitchFamily="18" charset="0"/>
              </a:rPr>
              <a:t>From 2000 to 2019 Ceron Management completed:</a:t>
            </a:r>
          </a:p>
        </p:txBody>
      </p:sp>
      <p:sp>
        <p:nvSpPr>
          <p:cNvPr id="7" name="Rectangle 6">
            <a:extLst>
              <a:ext uri="{FF2B5EF4-FFF2-40B4-BE49-F238E27FC236}">
                <a16:creationId xmlns:a16="http://schemas.microsoft.com/office/drawing/2014/main" id="{0F2C3BF9-7E39-4A5E-8C7A-A71DF1BDB16B}"/>
              </a:ext>
            </a:extLst>
          </p:cNvPr>
          <p:cNvSpPr/>
          <p:nvPr/>
        </p:nvSpPr>
        <p:spPr>
          <a:xfrm>
            <a:off x="1024891" y="4195424"/>
            <a:ext cx="4259442" cy="1850571"/>
          </a:xfrm>
          <a:prstGeom prst="rect">
            <a:avLst/>
          </a:prstGeom>
        </p:spPr>
        <p:txBody>
          <a:bodyPr wrap="square">
            <a:spAutoFit/>
          </a:bodyPr>
          <a:lstStyle/>
          <a:p>
            <a:pPr marL="285750" indent="-285750">
              <a:lnSpc>
                <a:spcPct val="107000"/>
              </a:lnSpc>
              <a:buFont typeface="Arial" panose="020B0604020202020204" pitchFamily="34" charset="0"/>
              <a:buChar char="•"/>
              <a:tabLst>
                <a:tab pos="685800"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Fuddruckers Restaurant, Succasunna, NJ</a:t>
            </a:r>
          </a:p>
          <a:p>
            <a:pPr marL="285750" marR="0" lvl="0" indent="-285750">
              <a:lnSpc>
                <a:spcPct val="107000"/>
              </a:lnSpc>
              <a:spcBef>
                <a:spcPts val="0"/>
              </a:spcBef>
              <a:spcAft>
                <a:spcPts val="0"/>
              </a:spcAft>
              <a:buFont typeface="Arial" panose="020B0604020202020204" pitchFamily="34" charset="0"/>
              <a:buChar char="•"/>
              <a:tabLst>
                <a:tab pos="685800"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Ridgewood High School Ridgewood, NJ</a:t>
            </a:r>
          </a:p>
          <a:p>
            <a:pPr marL="285750" marR="0" lvl="0" indent="-285750">
              <a:lnSpc>
                <a:spcPct val="107000"/>
              </a:lnSpc>
              <a:spcBef>
                <a:spcPts val="0"/>
              </a:spcBef>
              <a:spcAft>
                <a:spcPts val="0"/>
              </a:spcAft>
              <a:buFont typeface="Arial" panose="020B0604020202020204" pitchFamily="34" charset="0"/>
              <a:buChar char="•"/>
              <a:tabLst>
                <a:tab pos="685800"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Carteret Elementary School Carteret, NJ</a:t>
            </a:r>
          </a:p>
          <a:p>
            <a:pPr marL="285750" marR="0" lvl="0" indent="-285750">
              <a:lnSpc>
                <a:spcPct val="107000"/>
              </a:lnSpc>
              <a:spcBef>
                <a:spcPts val="0"/>
              </a:spcBef>
              <a:spcAft>
                <a:spcPts val="0"/>
              </a:spcAft>
              <a:buFont typeface="Arial" panose="020B0604020202020204" pitchFamily="34" charset="0"/>
              <a:buChar char="•"/>
              <a:tabLst>
                <a:tab pos="685800"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TD Banks throughout NJ</a:t>
            </a:r>
          </a:p>
          <a:p>
            <a:pPr marL="285750" marR="0" lvl="0" indent="-285750">
              <a:lnSpc>
                <a:spcPct val="107000"/>
              </a:lnSpc>
              <a:spcBef>
                <a:spcPts val="0"/>
              </a:spcBef>
              <a:spcAft>
                <a:spcPts val="0"/>
              </a:spcAft>
              <a:buFont typeface="Arial" panose="020B0604020202020204" pitchFamily="34" charset="0"/>
              <a:buChar char="•"/>
              <a:tabLst>
                <a:tab pos="685800"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PNC Bank Washington, NJ</a:t>
            </a:r>
          </a:p>
          <a:p>
            <a:pPr marL="285750" marR="0" lvl="0" indent="-285750">
              <a:lnSpc>
                <a:spcPct val="107000"/>
              </a:lnSpc>
              <a:spcBef>
                <a:spcPts val="0"/>
              </a:spcBef>
              <a:spcAft>
                <a:spcPts val="0"/>
              </a:spcAft>
              <a:buFont typeface="Arial" panose="020B0604020202020204" pitchFamily="34" charset="0"/>
              <a:buChar char="•"/>
              <a:tabLst>
                <a:tab pos="685800"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New York Sports Club Hoboken, NJ </a:t>
            </a:r>
          </a:p>
        </p:txBody>
      </p:sp>
      <p:sp>
        <p:nvSpPr>
          <p:cNvPr id="8" name="Rectangle 7">
            <a:extLst>
              <a:ext uri="{FF2B5EF4-FFF2-40B4-BE49-F238E27FC236}">
                <a16:creationId xmlns:a16="http://schemas.microsoft.com/office/drawing/2014/main" id="{CCCAE7B3-A716-49BD-9C4C-F53288FAAAC7}"/>
              </a:ext>
            </a:extLst>
          </p:cNvPr>
          <p:cNvSpPr/>
          <p:nvPr/>
        </p:nvSpPr>
        <p:spPr>
          <a:xfrm>
            <a:off x="5974077" y="4195424"/>
            <a:ext cx="5524502" cy="1850571"/>
          </a:xfrm>
          <a:prstGeom prst="rect">
            <a:avLst/>
          </a:prstGeom>
        </p:spPr>
        <p:txBody>
          <a:bodyPr wrap="square">
            <a:spAutoFit/>
          </a:bodyPr>
          <a:lstStyle/>
          <a:p>
            <a:pPr marL="342900" marR="0" lvl="0" indent="-342900">
              <a:lnSpc>
                <a:spcPct val="107000"/>
              </a:lnSpc>
              <a:spcBef>
                <a:spcPts val="0"/>
              </a:spcBef>
              <a:spcAft>
                <a:spcPts val="0"/>
              </a:spcAft>
              <a:buFont typeface="Arial" panose="020B0604020202020204" pitchFamily="34" charset="0"/>
              <a:buChar char="•"/>
              <a:tabLst>
                <a:tab pos="685800"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Johnny Blaze Restaurant Cali, Colombia S.A.</a:t>
            </a:r>
          </a:p>
          <a:p>
            <a:pPr marL="285750" marR="0" lvl="0" indent="-285750">
              <a:lnSpc>
                <a:spcPct val="107000"/>
              </a:lnSpc>
              <a:spcBef>
                <a:spcPts val="0"/>
              </a:spcBef>
              <a:spcAft>
                <a:spcPts val="0"/>
              </a:spcAft>
              <a:buFont typeface="Arial" panose="020B0604020202020204" pitchFamily="34" charset="0"/>
              <a:buChar char="•"/>
              <a:tabLst>
                <a:tab pos="685800"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St. Barnabas Medical Center Burn Unit Livingston, NJ</a:t>
            </a:r>
          </a:p>
          <a:p>
            <a:pPr marL="285750" marR="0" lvl="0" indent="-285750">
              <a:lnSpc>
                <a:spcPct val="107000"/>
              </a:lnSpc>
              <a:spcBef>
                <a:spcPts val="0"/>
              </a:spcBef>
              <a:spcAft>
                <a:spcPts val="0"/>
              </a:spcAft>
              <a:buFont typeface="Arial" panose="020B0604020202020204" pitchFamily="34" charset="0"/>
              <a:buChar char="•"/>
              <a:tabLst>
                <a:tab pos="685800"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Design Built Operating Engineers Local </a:t>
            </a:r>
          </a:p>
          <a:p>
            <a:pPr marR="0" lvl="0">
              <a:lnSpc>
                <a:spcPct val="107000"/>
              </a:lnSpc>
              <a:spcBef>
                <a:spcPts val="0"/>
              </a:spcBef>
              <a:spcAft>
                <a:spcPts val="0"/>
              </a:spcAft>
              <a:tabLst>
                <a:tab pos="685800"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     825 Springfield, NJ</a:t>
            </a:r>
          </a:p>
          <a:p>
            <a:pPr marL="285750" indent="-285750">
              <a:lnSpc>
                <a:spcPct val="107000"/>
              </a:lnSpc>
              <a:buFont typeface="Arial" panose="020B0604020202020204" pitchFamily="34" charset="0"/>
              <a:buChar char="•"/>
              <a:tabLst>
                <a:tab pos="685800"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University Diner, Union, NJ</a:t>
            </a:r>
          </a:p>
          <a:p>
            <a:pPr marL="285750" indent="-285750">
              <a:lnSpc>
                <a:spcPct val="107000"/>
              </a:lnSpc>
              <a:buFont typeface="Arial" panose="020B0604020202020204" pitchFamily="34" charset="0"/>
              <a:buChar char="•"/>
              <a:tabLst>
                <a:tab pos="685800"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Firebird Restaurant Eatontown, NJ</a:t>
            </a:r>
          </a:p>
        </p:txBody>
      </p:sp>
    </p:spTree>
    <p:extLst>
      <p:ext uri="{BB962C8B-B14F-4D97-AF65-F5344CB8AC3E}">
        <p14:creationId xmlns:p14="http://schemas.microsoft.com/office/powerpoint/2010/main" val="2998340474"/>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106</TotalTime>
  <Words>743</Words>
  <Application>Microsoft Office PowerPoint</Application>
  <PresentationFormat>Widescreen</PresentationFormat>
  <Paragraphs>149</Paragraphs>
  <Slides>18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Symbol</vt:lpstr>
      <vt:lpstr>Times New Roman</vt:lpstr>
      <vt:lpstr>Trebuchet MS</vt:lpstr>
      <vt:lpstr>Wingdings 3</vt: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hector quijano</dc:creator>
  <cp:lastModifiedBy>hector quijano</cp:lastModifiedBy>
  <cp:revision>5</cp:revision>
  <dcterms:created xsi:type="dcterms:W3CDTF">2019-10-12T12:22:09Z</dcterms:created>
  <dcterms:modified xsi:type="dcterms:W3CDTF">2019-10-16T10:38:27Z</dcterms:modified>
</cp:coreProperties>
</file>